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4" r:id="rId5"/>
    <p:sldId id="263" r:id="rId6"/>
    <p:sldId id="261" r:id="rId7"/>
    <p:sldId id="265" r:id="rId8"/>
    <p:sldId id="267" r:id="rId9"/>
    <p:sldId id="266" r:id="rId10"/>
    <p:sldId id="262" r:id="rId11"/>
    <p:sldId id="269" r:id="rId12"/>
    <p:sldId id="268" r:id="rId13"/>
    <p:sldId id="270" r:id="rId14"/>
    <p:sldId id="271" r:id="rId15"/>
    <p:sldId id="273" r:id="rId16"/>
    <p:sldId id="274" r:id="rId17"/>
    <p:sldId id="275" r:id="rId18"/>
    <p:sldId id="276" r:id="rId19"/>
    <p:sldId id="272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05/11/2013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05/11/2013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05/11/2013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05/11/2013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05/11/2013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om.co/url?sa=i&amp;rct=j&amp;q=&amp;esrc=s&amp;frm=1&amp;source=images&amp;cd=&amp;cad=rja&amp;docid=g3djIJN9E1JheM&amp;tbnid=BwgrFfU81zoPGM:&amp;ved=0CAUQjRw&amp;url=http://www.flickr.com/photos/josuetorres/530140311/&amp;ei=I6dMUpTON4XO8QTb4oCwAg&amp;bvm=bv.53371865,d.eWU&amp;psig=AFQjCNFsji-rZ7Km4hcnI7woWPM9czQQcQ&amp;ust=1380841588079004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om.co/url?sa=i&amp;rct=j&amp;q=&amp;esrc=s&amp;frm=1&amp;source=images&amp;cd=&amp;cad=rja&amp;docid=XtWD0O1V9hPHQM&amp;tbnid=iVE_RrK_IMglYM:&amp;ved=0CAUQjRw&amp;url=http://www.manantialdevidaperu.com/2013/02/quienes-somos.html&amp;ei=sahMUujDHoWG9QSS74DYCA&amp;bvm=bv.53371865,d.eWU&amp;psig=AFQjCNFRk3QVvGM5Cv5_OhJzShH-ltOmhg&amp;ust=138084194555370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om.co/url?sa=i&amp;rct=j&amp;q=&amp;esrc=s&amp;frm=1&amp;source=images&amp;cd=&amp;cad=rja&amp;docid=5i72yHXt3Ei4QM&amp;tbnid=j5hJm0mt2ERW6M:&amp;ved=0CAUQjRw&amp;url=http://unadeca.net/cwhite/index.php/servicios/mensajedia/item/80-pastor-de-nuestras-vidas&amp;ei=-sxMUszpFIH-9gSl9IDABQ&amp;bvm=bv.53537100,d.eWU&amp;psig=AFQjCNGezd4wX2MiIC-zhRCMHJfhWJOPdQ&amp;ust=1380851225953983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om.co/url?sa=i&amp;rct=j&amp;q=&amp;esrc=s&amp;frm=1&amp;source=images&amp;cd=&amp;cad=rja&amp;docid=SCQU_dQEaATh2M&amp;tbnid=ygeZfoBw_W4vZM:&amp;ved=0CAUQjRw&amp;url=http://devocionaladventista.blogspot.com/2013_02_01_archive.html&amp;ei=E9JMUrgPhLz1BKeLgNAE&amp;bvm=bv.53537100,d.eWU&amp;psig=AFQjCNGeM2jcPJ8VfKwxa08htMSmYkHFRw&amp;ust=1380852604909835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://www.google.com.co/url?sa=i&amp;rct=j&amp;q=&amp;esrc=s&amp;frm=1&amp;source=images&amp;cd=&amp;cad=rja&amp;docid=iAeAkFJTHW5GqM&amp;tbnid=k0RSPBFjdyKmOM:&amp;ved=0CAUQjRw&amp;url=http://www.renuevodeplenitud.com/dios-tiene-cuidado-de-mi.html&amp;ei=DNRMUufoLobW9QSaoIGoCA&amp;bvm=bv.53537100,d.eWU&amp;psig=AFQjCNGeM2jcPJ8VfKwxa08htMSmYkHFRw&amp;ust=1380852604909835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co/url?sa=i&amp;rct=j&amp;q=&amp;esrc=s&amp;frm=1&amp;source=images&amp;cd=&amp;cad=rja&amp;docid=5i72yHXt3Ei4QM&amp;tbnid=j5hJm0mt2ERW6M:&amp;ved=0CAUQjRw&amp;url=http://unadeca.net/cwhite/index.php/servicios/mensajedia/item/80-pastor-de-nuestras-vidas&amp;ei=-sxMUszpFIH-9gSl9IDABQ&amp;bvm=bv.53537100,d.eWU&amp;psig=AFQjCNGezd4wX2MiIC-zhRCMHJfhWJOPdQ&amp;ust=1380851225953983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21804" y="548680"/>
            <a:ext cx="7772400" cy="1470025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es-CO" dirty="0" smtClean="0">
                <a:solidFill>
                  <a:srgbClr val="002060"/>
                </a:solidFill>
                <a:latin typeface="Algerian" pitchFamily="82" charset="0"/>
              </a:rPr>
              <a:t>Jesús EL BUEN PASTOR</a:t>
            </a:r>
            <a:endParaRPr lang="es-CO" dirty="0">
              <a:solidFill>
                <a:srgbClr val="002060"/>
              </a:solidFill>
              <a:latin typeface="Algerian" pitchFamily="82" charset="0"/>
            </a:endParaRPr>
          </a:p>
        </p:txBody>
      </p:sp>
      <p:pic>
        <p:nvPicPr>
          <p:cNvPr id="1026" name="Picture 2" descr="https://encrypted-tbn1.gstatic.com/images?q=tbn:ANd9GcSHjxGk6z3r8fJvcnsg_gLrsQjP3WlDJIp35xyCKbnktGVEOUm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492896"/>
            <a:ext cx="453650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71043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Texto:</a:t>
            </a:r>
            <a:r>
              <a:rPr lang="es-CO" dirty="0" smtClean="0">
                <a:solidFill>
                  <a:srgbClr val="FF0000"/>
                </a:solidFill>
              </a:rPr>
              <a:t> SAN </a:t>
            </a:r>
            <a:r>
              <a:rPr lang="es-CO" dirty="0">
                <a:solidFill>
                  <a:srgbClr val="FF0000"/>
                </a:solidFill>
              </a:rPr>
              <a:t>JUAN 10: 1-6</a:t>
            </a:r>
          </a:p>
          <a:p>
            <a:pPr marL="0" indent="0" algn="ctr">
              <a:buNone/>
            </a:pPr>
            <a:r>
              <a:rPr lang="es-CO" b="1" dirty="0"/>
              <a:t>TEMA:     </a:t>
            </a:r>
            <a:r>
              <a:rPr lang="es-CO" b="1" dirty="0" smtClean="0"/>
              <a:t>“</a:t>
            </a:r>
            <a:r>
              <a:rPr lang="es-CO" b="1" dirty="0"/>
              <a:t>JESÚS EL BUEN PASTOR” </a:t>
            </a:r>
            <a:endParaRPr lang="es-CO" dirty="0"/>
          </a:p>
          <a:p>
            <a:pPr marL="0" indent="0" algn="ctr">
              <a:buNone/>
            </a:pP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INTRODUCCIÓN</a:t>
            </a:r>
            <a:r>
              <a:rPr lang="es-CO" b="1" dirty="0"/>
              <a:t>:</a:t>
            </a: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La Biblia presenta muchas figuras acerca de Cristo.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Habla </a:t>
            </a:r>
            <a:r>
              <a:rPr lang="es-CO" dirty="0"/>
              <a:t>de El como el camino, la verdad, la vida, el agua viva, el Cordero de Dios, </a:t>
            </a:r>
            <a:r>
              <a:rPr lang="es-CO" dirty="0" smtClean="0"/>
              <a:t>la Luz del mundo, la puerta etc</a:t>
            </a:r>
            <a:r>
              <a:rPr lang="es-CO" dirty="0"/>
              <a:t>. T</a:t>
            </a:r>
            <a:r>
              <a:rPr lang="es-CO" dirty="0" smtClean="0"/>
              <a:t>odos </a:t>
            </a:r>
            <a:r>
              <a:rPr lang="es-CO" dirty="0"/>
              <a:t>estos títulos reflejan el valor de su obra. Ahora bien el titulo que hoy vamos a reflexionar tiene que ver con </a:t>
            </a:r>
            <a:r>
              <a:rPr lang="es-CO" dirty="0" smtClean="0"/>
              <a:t>su </a:t>
            </a:r>
            <a:r>
              <a:rPr lang="es-CO" dirty="0"/>
              <a:t>PERSONA Y </a:t>
            </a:r>
            <a:r>
              <a:rPr lang="es-CO" dirty="0" smtClean="0"/>
              <a:t>OBRA.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Examinemos juntos lo </a:t>
            </a:r>
            <a:r>
              <a:rPr lang="es-CO" dirty="0"/>
              <a:t>que dice la Biblia acerca del BUEN PASTOR. </a:t>
            </a:r>
          </a:p>
        </p:txBody>
      </p:sp>
    </p:spTree>
    <p:extLst>
      <p:ext uri="{BB962C8B-B14F-4D97-AF65-F5344CB8AC3E}">
        <p14:creationId xmlns:p14="http://schemas.microsoft.com/office/powerpoint/2010/main" val="407725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0405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/>
              <a:t>I.     </a:t>
            </a:r>
            <a:r>
              <a:rPr lang="es-CO" b="1" dirty="0" smtClean="0"/>
              <a:t>JESÚS </a:t>
            </a:r>
            <a:r>
              <a:rPr lang="es-CO" b="1" dirty="0"/>
              <a:t>ES LA PUERTA DEL REDIL.</a:t>
            </a:r>
            <a:r>
              <a:rPr lang="es-CO" dirty="0"/>
              <a:t> (San Juan 10:7</a:t>
            </a:r>
            <a:r>
              <a:rPr lang="es-CO" dirty="0" smtClean="0"/>
              <a:t>)</a:t>
            </a:r>
          </a:p>
        </p:txBody>
      </p:sp>
      <p:sp>
        <p:nvSpPr>
          <p:cNvPr id="2" name="1 Rectángulo"/>
          <p:cNvSpPr/>
          <p:nvPr/>
        </p:nvSpPr>
        <p:spPr>
          <a:xfrm>
            <a:off x="611560" y="1412776"/>
            <a:ext cx="7992888" cy="440120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Volvióles, pues, Jesús á decir: «</a:t>
            </a:r>
            <a:r>
              <a:rPr lang="es-CO" sz="2800" i="1" dirty="0">
                <a:latin typeface="Agency FB" pitchFamily="34" charset="0"/>
              </a:rPr>
              <a:t>De cierto, de cierto os digo: </a:t>
            </a:r>
            <a:r>
              <a:rPr lang="es-CO" sz="2800" b="1" i="1" u="sng" dirty="0">
                <a:latin typeface="Agency FB" pitchFamily="34" charset="0"/>
              </a:rPr>
              <a:t>Yo soy la puerta de las ovejas</a:t>
            </a:r>
            <a:r>
              <a:rPr lang="es-CO" sz="2800" dirty="0"/>
              <a:t>» (del redil). </a:t>
            </a:r>
          </a:p>
          <a:p>
            <a:endParaRPr lang="es-CO" sz="2800" b="1" dirty="0"/>
          </a:p>
          <a:p>
            <a:r>
              <a:rPr lang="es-CO" sz="2800" b="1" dirty="0"/>
              <a:t>a</a:t>
            </a:r>
            <a:r>
              <a:rPr lang="es-CO" sz="2800" b="1" dirty="0" smtClean="0"/>
              <a:t>).</a:t>
            </a:r>
            <a:r>
              <a:rPr lang="es-CO" sz="2800" b="1" dirty="0"/>
              <a:t>     </a:t>
            </a:r>
            <a:r>
              <a:rPr lang="es-CO" sz="2800" dirty="0"/>
              <a:t>  </a:t>
            </a:r>
            <a:r>
              <a:rPr lang="es-CO" sz="2800" dirty="0">
                <a:solidFill>
                  <a:srgbClr val="FF0000"/>
                </a:solidFill>
              </a:rPr>
              <a:t>(Juan 14: 6</a:t>
            </a:r>
            <a:r>
              <a:rPr lang="es-CO" sz="2800" dirty="0" smtClean="0">
                <a:solidFill>
                  <a:srgbClr val="FF0000"/>
                </a:solidFill>
              </a:rPr>
              <a:t>).</a:t>
            </a:r>
            <a:r>
              <a:rPr lang="es-CO" sz="2800" dirty="0" smtClean="0"/>
              <a:t> </a:t>
            </a:r>
            <a:r>
              <a:rPr lang="es-CO" sz="2800" dirty="0"/>
              <a:t>Jesús le dice: «</a:t>
            </a:r>
            <a:r>
              <a:rPr lang="es-CO" sz="2800" b="1" dirty="0">
                <a:latin typeface="Agency FB" pitchFamily="34" charset="0"/>
              </a:rPr>
              <a:t>Yo soy el camino, y la verdad, y la vida: nadie viene al Padre, sino por mí»</a:t>
            </a:r>
            <a:r>
              <a:rPr lang="es-CO" sz="2800" dirty="0"/>
              <a:t>. </a:t>
            </a:r>
          </a:p>
          <a:p>
            <a:r>
              <a:rPr lang="es-CO" sz="2800" b="1" dirty="0"/>
              <a:t>b</a:t>
            </a:r>
            <a:r>
              <a:rPr lang="es-CO" sz="2800" b="1" dirty="0" smtClean="0"/>
              <a:t>).</a:t>
            </a:r>
            <a:r>
              <a:rPr lang="es-CO" sz="2800" b="1" dirty="0"/>
              <a:t>    </a:t>
            </a:r>
            <a:r>
              <a:rPr lang="es-CO" sz="2800" dirty="0"/>
              <a:t>  </a:t>
            </a:r>
            <a:r>
              <a:rPr lang="es-CO" sz="2800" dirty="0">
                <a:solidFill>
                  <a:srgbClr val="FF0000"/>
                </a:solidFill>
              </a:rPr>
              <a:t>(Romanos 5:2</a:t>
            </a:r>
            <a:r>
              <a:rPr lang="es-CO" sz="2800" dirty="0" smtClean="0">
                <a:solidFill>
                  <a:srgbClr val="FF0000"/>
                </a:solidFill>
              </a:rPr>
              <a:t>)</a:t>
            </a:r>
            <a:r>
              <a:rPr lang="es-CO" sz="2800" b="1" dirty="0" smtClean="0">
                <a:solidFill>
                  <a:srgbClr val="FF0000"/>
                </a:solidFill>
              </a:rPr>
              <a:t>.</a:t>
            </a:r>
            <a:r>
              <a:rPr lang="es-CO" sz="2800" b="1" baseline="30000" dirty="0" smtClean="0"/>
              <a:t>«</a:t>
            </a:r>
            <a:r>
              <a:rPr lang="es-CO" sz="2800" b="1" dirty="0">
                <a:latin typeface="Agency FB" pitchFamily="34" charset="0"/>
              </a:rPr>
              <a:t>por quien también tenemos entrada por la fe a esta gracia en la cual estamos firmes, y nos gloriamos en la esperanza de la gloria de Dios</a:t>
            </a:r>
            <a:r>
              <a:rPr lang="es-CO" sz="2800" dirty="0"/>
              <a:t>»</a:t>
            </a:r>
          </a:p>
          <a:p>
            <a:r>
              <a:rPr lang="es-CO" sz="2800" b="1" dirty="0"/>
              <a:t>c</a:t>
            </a:r>
            <a:r>
              <a:rPr lang="es-CO" sz="2800" b="1" dirty="0" smtClean="0"/>
              <a:t>).</a:t>
            </a:r>
            <a:r>
              <a:rPr lang="es-CO" sz="2800" b="1" dirty="0"/>
              <a:t>     </a:t>
            </a:r>
            <a:r>
              <a:rPr lang="es-CO" sz="2800" dirty="0"/>
              <a:t>  </a:t>
            </a:r>
            <a:r>
              <a:rPr lang="es-CO" sz="2800" dirty="0">
                <a:solidFill>
                  <a:srgbClr val="FF0000"/>
                </a:solidFill>
              </a:rPr>
              <a:t>(Efesios 2:18). </a:t>
            </a:r>
            <a:r>
              <a:rPr lang="es-CO" sz="2800" dirty="0"/>
              <a:t>«</a:t>
            </a:r>
            <a:r>
              <a:rPr lang="es-CO" sz="2800" b="1" dirty="0">
                <a:latin typeface="Agency FB" pitchFamily="34" charset="0"/>
              </a:rPr>
              <a:t>porque por medio de él los unos y los otros tenemos entrada por un mismo Espíritu al Padre»</a:t>
            </a:r>
          </a:p>
        </p:txBody>
      </p:sp>
    </p:spTree>
    <p:extLst>
      <p:ext uri="{BB962C8B-B14F-4D97-AF65-F5344CB8AC3E}">
        <p14:creationId xmlns:p14="http://schemas.microsoft.com/office/powerpoint/2010/main" val="34566861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es-CO" b="1" dirty="0"/>
              <a:t>d</a:t>
            </a:r>
            <a:r>
              <a:rPr lang="es-CO" b="1" dirty="0" smtClean="0"/>
              <a:t>).</a:t>
            </a:r>
            <a:r>
              <a:rPr lang="es-CO" b="1" dirty="0"/>
              <a:t>    </a:t>
            </a:r>
            <a:r>
              <a:rPr lang="es-CO" dirty="0"/>
              <a:t> 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Hebreo 10:20</a:t>
            </a:r>
            <a:r>
              <a:rPr lang="es-CO" dirty="0" smtClean="0">
                <a:solidFill>
                  <a:srgbClr val="FF0000"/>
                </a:solidFill>
              </a:rPr>
              <a:t>)</a:t>
            </a:r>
            <a:r>
              <a:rPr lang="es-CO" dirty="0" smtClean="0"/>
              <a:t>. «</a:t>
            </a:r>
            <a:r>
              <a:rPr lang="es-CO" b="1" dirty="0" smtClean="0">
                <a:latin typeface="Agency FB" pitchFamily="34" charset="0"/>
              </a:rPr>
              <a:t>Por </a:t>
            </a:r>
            <a:r>
              <a:rPr lang="es-CO" b="1" dirty="0">
                <a:latin typeface="Agency FB" pitchFamily="34" charset="0"/>
              </a:rPr>
              <a:t>el camino nuevo y vivo que él nos abrió a través del velo, esto es, de su </a:t>
            </a:r>
            <a:r>
              <a:rPr lang="es-CO" b="1" dirty="0" smtClean="0">
                <a:latin typeface="Agency FB" pitchFamily="34" charset="0"/>
              </a:rPr>
              <a:t>carne</a:t>
            </a:r>
            <a:r>
              <a:rPr lang="es-CO" dirty="0" smtClean="0"/>
              <a:t>»,</a:t>
            </a:r>
            <a:endParaRPr lang="es-CO" dirty="0"/>
          </a:p>
          <a:p>
            <a:r>
              <a:rPr lang="es-CO" b="1" dirty="0"/>
              <a:t>e</a:t>
            </a:r>
            <a:r>
              <a:rPr lang="es-CO" b="1" dirty="0" smtClean="0"/>
              <a:t>).</a:t>
            </a:r>
            <a:r>
              <a:rPr lang="es-CO" b="1" dirty="0"/>
              <a:t>     </a:t>
            </a:r>
            <a:r>
              <a:rPr lang="es-CO" dirty="0"/>
              <a:t> </a:t>
            </a:r>
            <a:r>
              <a:rPr lang="es-CO" dirty="0">
                <a:solidFill>
                  <a:srgbClr val="FF0000"/>
                </a:solidFill>
              </a:rPr>
              <a:t>(Juan 10: </a:t>
            </a:r>
            <a:r>
              <a:rPr lang="es-CO" dirty="0" smtClean="0">
                <a:solidFill>
                  <a:srgbClr val="FF0000"/>
                </a:solidFill>
              </a:rPr>
              <a:t>8)</a:t>
            </a:r>
            <a:r>
              <a:rPr lang="es-CO" dirty="0" smtClean="0"/>
              <a:t>. </a:t>
            </a:r>
            <a:r>
              <a:rPr lang="es-CO" b="1" dirty="0" smtClean="0">
                <a:latin typeface="Agency FB" pitchFamily="34" charset="0"/>
              </a:rPr>
              <a:t>Fuera </a:t>
            </a:r>
            <a:r>
              <a:rPr lang="es-CO" b="1" dirty="0">
                <a:latin typeface="Agency FB" pitchFamily="34" charset="0"/>
              </a:rPr>
              <a:t>de Jesús no hay ninguna otra puerta al cielo, todo aquel que quiera presentarse como puerta es ladrón y saltador</a:t>
            </a:r>
            <a:r>
              <a:rPr lang="es-CO" dirty="0"/>
              <a:t>. </a:t>
            </a:r>
            <a:endParaRPr lang="es-CO" dirty="0" smtClean="0"/>
          </a:p>
          <a:p>
            <a:r>
              <a:rPr lang="es-CO" b="1" dirty="0" smtClean="0"/>
              <a:t>f).</a:t>
            </a:r>
            <a:r>
              <a:rPr lang="es-CO" b="1" dirty="0"/>
              <a:t>      </a:t>
            </a:r>
            <a:r>
              <a:rPr lang="es-CO" dirty="0"/>
              <a:t> 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Juan 10: 9</a:t>
            </a:r>
            <a:r>
              <a:rPr lang="es-CO" dirty="0" smtClean="0">
                <a:solidFill>
                  <a:srgbClr val="FF0000"/>
                </a:solidFill>
              </a:rPr>
              <a:t>)</a:t>
            </a:r>
            <a:r>
              <a:rPr lang="es-CO" dirty="0" smtClean="0"/>
              <a:t>. «</a:t>
            </a:r>
            <a:r>
              <a:rPr lang="es-CO" b="1" dirty="0" smtClean="0">
                <a:latin typeface="Agency FB" pitchFamily="34" charset="0"/>
              </a:rPr>
              <a:t>Yo </a:t>
            </a:r>
            <a:r>
              <a:rPr lang="es-CO" b="1" dirty="0">
                <a:latin typeface="Agency FB" pitchFamily="34" charset="0"/>
              </a:rPr>
              <a:t>soy la puerta; el que por mí entrare, será salvo; y entrará, y saldrá, y hallará </a:t>
            </a:r>
            <a:r>
              <a:rPr lang="es-CO" b="1" dirty="0" smtClean="0">
                <a:latin typeface="Agency FB" pitchFamily="34" charset="0"/>
              </a:rPr>
              <a:t>pastos</a:t>
            </a:r>
            <a:r>
              <a:rPr lang="es-CO" dirty="0" smtClean="0"/>
              <a:t>».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351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80729"/>
            <a:ext cx="8229600" cy="792088"/>
          </a:xfrm>
        </p:spPr>
        <p:txBody>
          <a:bodyPr/>
          <a:lstStyle/>
          <a:p>
            <a:pPr marL="0" indent="0" algn="ctr">
              <a:buNone/>
            </a:pPr>
            <a:r>
              <a:rPr lang="es-CO" sz="3600" b="1" dirty="0" smtClean="0"/>
              <a:t>La Escritura dice claramente tres cosas:</a:t>
            </a:r>
            <a:endParaRPr lang="es-CO" sz="3600" b="1" dirty="0"/>
          </a:p>
        </p:txBody>
      </p:sp>
      <p:sp>
        <p:nvSpPr>
          <p:cNvPr id="4" name="3 Rectángulo"/>
          <p:cNvSpPr/>
          <p:nvPr/>
        </p:nvSpPr>
        <p:spPr>
          <a:xfrm>
            <a:off x="1115616" y="2204864"/>
            <a:ext cx="6984776" cy="397031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r>
              <a:rPr lang="es-CO" sz="2800" b="1" dirty="0"/>
              <a:t>1.     </a:t>
            </a:r>
            <a:r>
              <a:rPr lang="es-CO" sz="2800" dirty="0"/>
              <a:t> Es por medio de Jesús que somos salvos</a:t>
            </a:r>
            <a:r>
              <a:rPr lang="es-CO" sz="2800" dirty="0" smtClean="0"/>
              <a:t>. (Hec.4:12).</a:t>
            </a:r>
            <a:r>
              <a:rPr lang="es-CO" sz="2800" b="1" baseline="30000" dirty="0"/>
              <a:t> </a:t>
            </a:r>
            <a:r>
              <a:rPr lang="es-CO" sz="2800" b="1" baseline="30000" dirty="0" smtClean="0"/>
              <a:t>«</a:t>
            </a:r>
            <a:r>
              <a:rPr lang="es-CO" sz="2800" b="1" dirty="0" smtClean="0">
                <a:latin typeface="Agency FB" pitchFamily="34" charset="0"/>
              </a:rPr>
              <a:t>Y </a:t>
            </a:r>
            <a:r>
              <a:rPr lang="es-CO" sz="2800" b="1" dirty="0">
                <a:latin typeface="Agency FB" pitchFamily="34" charset="0"/>
              </a:rPr>
              <a:t>en ningún otro hay salvación; porque no hay otro nombre bajo el cielo, dado a los hombres, en que podamos ser </a:t>
            </a:r>
            <a:r>
              <a:rPr lang="es-CO" sz="2800" b="1" dirty="0" smtClean="0">
                <a:latin typeface="Agency FB" pitchFamily="34" charset="0"/>
              </a:rPr>
              <a:t>salvos</a:t>
            </a:r>
            <a:r>
              <a:rPr lang="es-CO" sz="2800" dirty="0" smtClean="0"/>
              <a:t>»</a:t>
            </a:r>
            <a:endParaRPr lang="es-CO" sz="2800" dirty="0"/>
          </a:p>
          <a:p>
            <a:r>
              <a:rPr lang="es-CO" sz="2800" b="1" dirty="0"/>
              <a:t>2.     </a:t>
            </a:r>
            <a:r>
              <a:rPr lang="es-CO" sz="2800" dirty="0"/>
              <a:t> Es por medio de Jesús que hallamos pastos. (Satisfacción)</a:t>
            </a:r>
          </a:p>
          <a:p>
            <a:r>
              <a:rPr lang="es-CO" sz="2800" b="1" dirty="0"/>
              <a:t>3.     </a:t>
            </a:r>
            <a:r>
              <a:rPr lang="es-CO" sz="2800" dirty="0"/>
              <a:t> Es por medio de El que tenemos vida eterna. (v. </a:t>
            </a:r>
            <a:r>
              <a:rPr lang="es-CO" sz="2800" dirty="0" smtClean="0"/>
              <a:t>28)</a:t>
            </a:r>
            <a:r>
              <a:rPr lang="es-CO" sz="2800" b="1" baseline="30000" dirty="0" smtClean="0"/>
              <a:t>.</a:t>
            </a:r>
            <a:r>
              <a:rPr lang="es-CO" sz="2800" b="1" dirty="0" smtClean="0"/>
              <a:t> «</a:t>
            </a:r>
            <a:r>
              <a:rPr lang="es-CO" sz="2800" b="1" dirty="0" smtClean="0">
                <a:latin typeface="Agency FB" pitchFamily="34" charset="0"/>
              </a:rPr>
              <a:t>y </a:t>
            </a:r>
            <a:r>
              <a:rPr lang="es-CO" sz="2800" b="1" dirty="0">
                <a:latin typeface="Agency FB" pitchFamily="34" charset="0"/>
              </a:rPr>
              <a:t>yo les doy vida eterna; y no perecerán jamás, ni nadie las arrebatará de mi mano. </a:t>
            </a:r>
          </a:p>
        </p:txBody>
      </p:sp>
    </p:spTree>
    <p:extLst>
      <p:ext uri="{BB962C8B-B14F-4D97-AF65-F5344CB8AC3E}">
        <p14:creationId xmlns:p14="http://schemas.microsoft.com/office/powerpoint/2010/main" val="128885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10801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dirty="0"/>
              <a:t>II.  </a:t>
            </a:r>
            <a:r>
              <a:rPr lang="es-CO" b="1" dirty="0" smtClean="0"/>
              <a:t>JESÚS </a:t>
            </a:r>
            <a:r>
              <a:rPr lang="es-CO" b="1" dirty="0"/>
              <a:t>COMO PASTOR PROVEERA PARA LAS NECESIDADES DE SUS OVEJAS</a:t>
            </a:r>
            <a:r>
              <a:rPr lang="es-CO" b="1" dirty="0" smtClean="0"/>
              <a:t>.</a:t>
            </a:r>
            <a:r>
              <a:rPr lang="es-CO" dirty="0"/>
              <a:t>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9512" y="1984194"/>
            <a:ext cx="8712968" cy="480131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r>
              <a:rPr lang="es-CO" sz="2400" b="1" dirty="0" smtClean="0">
                <a:solidFill>
                  <a:srgbClr val="FF0000"/>
                </a:solidFill>
              </a:rPr>
              <a:t>Salmos </a:t>
            </a:r>
            <a:r>
              <a:rPr lang="es-CO" sz="2400" b="1" dirty="0">
                <a:solidFill>
                  <a:srgbClr val="FF0000"/>
                </a:solidFill>
              </a:rPr>
              <a:t>23: </a:t>
            </a:r>
            <a:r>
              <a:rPr lang="es-CO" sz="2400" b="1" dirty="0" smtClean="0">
                <a:solidFill>
                  <a:srgbClr val="FF0000"/>
                </a:solidFill>
              </a:rPr>
              <a:t>1-2.</a:t>
            </a:r>
            <a:r>
              <a:rPr lang="es-CO" sz="2000" dirty="0" smtClean="0"/>
              <a:t> «</a:t>
            </a:r>
            <a:r>
              <a:rPr lang="es-CO" sz="2000" b="1" i="1" dirty="0" smtClean="0">
                <a:latin typeface="Agency FB" pitchFamily="34" charset="0"/>
              </a:rPr>
              <a:t>Jehová </a:t>
            </a:r>
            <a:r>
              <a:rPr lang="es-CO" sz="2000" b="1" i="1" dirty="0">
                <a:latin typeface="Agency FB" pitchFamily="34" charset="0"/>
              </a:rPr>
              <a:t>es mi pastor; nada me faltará.</a:t>
            </a:r>
            <a:r>
              <a:rPr lang="es-CO" sz="2000" b="1" dirty="0">
                <a:latin typeface="Agency FB" pitchFamily="34" charset="0"/>
              </a:rPr>
              <a:t>  </a:t>
            </a:r>
            <a:r>
              <a:rPr lang="es-CO" sz="2000" b="1" baseline="30000" dirty="0" smtClean="0">
                <a:latin typeface="Agency FB" pitchFamily="34" charset="0"/>
              </a:rPr>
              <a:t>2 </a:t>
            </a:r>
            <a:r>
              <a:rPr lang="es-CO" sz="2000" b="1" i="1" dirty="0">
                <a:latin typeface="Agency FB" pitchFamily="34" charset="0"/>
              </a:rPr>
              <a:t>En lugares de delicados pastos me hará descansar; </a:t>
            </a:r>
            <a:r>
              <a:rPr lang="es-CO" sz="2000" b="1" i="1" dirty="0" smtClean="0">
                <a:latin typeface="Agency FB" pitchFamily="34" charset="0"/>
              </a:rPr>
              <a:t> Junto </a:t>
            </a:r>
            <a:r>
              <a:rPr lang="es-CO" sz="2000" b="1" i="1" dirty="0">
                <a:latin typeface="Agency FB" pitchFamily="34" charset="0"/>
              </a:rPr>
              <a:t>a aguas de reposo me </a:t>
            </a:r>
            <a:r>
              <a:rPr lang="es-CO" sz="2000" b="1" i="1" dirty="0" smtClean="0">
                <a:latin typeface="Agency FB" pitchFamily="34" charset="0"/>
              </a:rPr>
              <a:t>pastoreará</a:t>
            </a:r>
            <a:r>
              <a:rPr lang="es-CO" sz="2000" i="1" dirty="0" smtClean="0"/>
              <a:t>".</a:t>
            </a:r>
            <a:r>
              <a:rPr lang="es-CO" sz="2000" dirty="0" smtClean="0"/>
              <a:t> </a:t>
            </a:r>
          </a:p>
          <a:p>
            <a:r>
              <a:rPr lang="es-CO" sz="2000" dirty="0"/>
              <a:t> </a:t>
            </a:r>
            <a:endParaRPr lang="es-CO" sz="2000" dirty="0" smtClean="0"/>
          </a:p>
          <a:p>
            <a:r>
              <a:rPr lang="es-CO" sz="2000" dirty="0" smtClean="0"/>
              <a:t>Esta </a:t>
            </a:r>
            <a:r>
              <a:rPr lang="es-CO" sz="2000" dirty="0"/>
              <a:t>metáfora de Jehová como pastor y su pueblo como las ovejas, es común en la Biblia.  Aparece por primera vez en </a:t>
            </a:r>
            <a:r>
              <a:rPr lang="es-CO" sz="2000" dirty="0" smtClean="0"/>
              <a:t>Gen.48:15</a:t>
            </a:r>
            <a:r>
              <a:rPr lang="es-CO" sz="2000" dirty="0"/>
              <a:t>, en </a:t>
            </a:r>
            <a:r>
              <a:rPr lang="es-CO" sz="2000" dirty="0" smtClean="0"/>
              <a:t>donde </a:t>
            </a:r>
            <a:r>
              <a:rPr lang="es-CO" sz="2000" dirty="0"/>
              <a:t>dice </a:t>
            </a:r>
            <a:r>
              <a:rPr lang="es-CO" sz="2000" dirty="0" smtClean="0"/>
              <a:t>Jacob: “</a:t>
            </a:r>
            <a:r>
              <a:rPr lang="es-CO" sz="2000" b="1" dirty="0" smtClean="0">
                <a:latin typeface="Agency FB" pitchFamily="34" charset="0"/>
              </a:rPr>
              <a:t>El Dios que </a:t>
            </a:r>
            <a:r>
              <a:rPr lang="es-CO" sz="2000" b="1" dirty="0">
                <a:latin typeface="Agency FB" pitchFamily="34" charset="0"/>
              </a:rPr>
              <a:t>me </a:t>
            </a:r>
            <a:r>
              <a:rPr lang="es-CO" sz="2000" b="1" dirty="0" smtClean="0">
                <a:latin typeface="Agency FB" pitchFamily="34" charset="0"/>
              </a:rPr>
              <a:t>mantiene desde que existo hasta hoy</a:t>
            </a:r>
            <a:r>
              <a:rPr lang="es-CO" sz="2000" dirty="0" smtClean="0"/>
              <a:t>”. «</a:t>
            </a:r>
            <a:r>
              <a:rPr lang="es-CO" sz="2000" b="1" dirty="0" smtClean="0"/>
              <a:t>Nada </a:t>
            </a:r>
            <a:r>
              <a:rPr lang="es-CO" sz="2000" b="1" dirty="0"/>
              <a:t>me </a:t>
            </a:r>
            <a:r>
              <a:rPr lang="es-CO" sz="2000" b="1" dirty="0" smtClean="0"/>
              <a:t>faltará». Es </a:t>
            </a:r>
            <a:r>
              <a:rPr lang="es-CO" sz="2000" dirty="0" smtClean="0"/>
              <a:t> </a:t>
            </a:r>
            <a:r>
              <a:rPr lang="es-CO" sz="2000" dirty="0"/>
              <a:t>Una afirmación de plena confianza en </a:t>
            </a:r>
            <a:r>
              <a:rPr lang="es-CO" sz="2000" dirty="0" smtClean="0"/>
              <a:t>Dios de parte del rey David.</a:t>
            </a:r>
          </a:p>
          <a:p>
            <a:endParaRPr lang="es-CO" sz="2000" dirty="0"/>
          </a:p>
          <a:p>
            <a:r>
              <a:rPr lang="es-CO" sz="2400" b="1" dirty="0" smtClean="0">
                <a:solidFill>
                  <a:srgbClr val="FF0000"/>
                </a:solidFill>
              </a:rPr>
              <a:t>Salmos </a:t>
            </a:r>
            <a:r>
              <a:rPr lang="es-CO" sz="2400" b="1" dirty="0">
                <a:solidFill>
                  <a:srgbClr val="FF0000"/>
                </a:solidFill>
              </a:rPr>
              <a:t>23: 5</a:t>
            </a:r>
            <a:r>
              <a:rPr lang="es-CO" sz="2400" b="1" dirty="0" smtClean="0">
                <a:solidFill>
                  <a:srgbClr val="FF0000"/>
                </a:solidFill>
              </a:rPr>
              <a:t>).</a:t>
            </a:r>
            <a:r>
              <a:rPr lang="es-CO" sz="2000" b="1" baseline="30000" dirty="0"/>
              <a:t> </a:t>
            </a:r>
            <a:r>
              <a:rPr lang="es-CO" sz="2000" b="1" baseline="30000" dirty="0" smtClean="0"/>
              <a:t>«</a:t>
            </a:r>
            <a:r>
              <a:rPr lang="es-CO" sz="2000" b="1" i="1" dirty="0" smtClean="0">
                <a:latin typeface="Agency FB" pitchFamily="34" charset="0"/>
              </a:rPr>
              <a:t>Aderezas </a:t>
            </a:r>
            <a:r>
              <a:rPr lang="es-CO" sz="2000" b="1" i="1" dirty="0">
                <a:latin typeface="Agency FB" pitchFamily="34" charset="0"/>
              </a:rPr>
              <a:t>mesa delante de mí en presencia de mis angustiadores; </a:t>
            </a:r>
            <a:r>
              <a:rPr lang="es-CO" sz="2000" b="1" i="1" dirty="0" smtClean="0">
                <a:latin typeface="Agency FB" pitchFamily="34" charset="0"/>
              </a:rPr>
              <a:t>Unges </a:t>
            </a:r>
            <a:r>
              <a:rPr lang="es-CO" sz="2000" b="1" i="1" dirty="0">
                <a:latin typeface="Agency FB" pitchFamily="34" charset="0"/>
              </a:rPr>
              <a:t>mi cabeza con aceite; mi copa está </a:t>
            </a:r>
            <a:r>
              <a:rPr lang="es-CO" sz="2000" b="1" i="1" dirty="0" smtClean="0">
                <a:latin typeface="Agency FB" pitchFamily="34" charset="0"/>
              </a:rPr>
              <a:t>rebosando»</a:t>
            </a:r>
          </a:p>
          <a:p>
            <a:r>
              <a:rPr lang="es-CO" sz="2000" b="1" dirty="0">
                <a:latin typeface="Agency FB" pitchFamily="34" charset="0"/>
              </a:rPr>
              <a:t> </a:t>
            </a:r>
            <a:endParaRPr lang="es-CO" sz="2000" b="1" dirty="0" smtClean="0">
              <a:latin typeface="Agency FB" pitchFamily="34" charset="0"/>
            </a:endParaRPr>
          </a:p>
          <a:p>
            <a:r>
              <a:rPr lang="es-CO" sz="2000" dirty="0" smtClean="0"/>
              <a:t>David </a:t>
            </a:r>
            <a:r>
              <a:rPr lang="es-CO" sz="2000" dirty="0"/>
              <a:t>se describe como un invitado en la sala de banquetes de Dios. Jehová es mucho más que un pastor. Es rey y agasaja a sus invitados con abundancia de manjares.</a:t>
            </a:r>
          </a:p>
          <a:p>
            <a:r>
              <a:rPr lang="es-CO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9358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7920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4000" b="1" dirty="0"/>
              <a:t>III. </a:t>
            </a:r>
            <a:r>
              <a:rPr lang="es-CO" b="1" dirty="0" smtClean="0"/>
              <a:t>JESÚS </a:t>
            </a:r>
            <a:r>
              <a:rPr lang="es-CO" b="1" dirty="0"/>
              <a:t>COMO PASTOR BRINDA DIRECCIÓN.</a:t>
            </a:r>
            <a:r>
              <a:rPr lang="es-CO" sz="4000" dirty="0"/>
              <a:t> </a:t>
            </a:r>
            <a:endParaRPr lang="es-CO" sz="4000" dirty="0" smtClean="0"/>
          </a:p>
        </p:txBody>
      </p:sp>
      <p:sp>
        <p:nvSpPr>
          <p:cNvPr id="5" name="4 Rectángulo"/>
          <p:cNvSpPr/>
          <p:nvPr/>
        </p:nvSpPr>
        <p:spPr>
          <a:xfrm>
            <a:off x="1835696" y="1484784"/>
            <a:ext cx="54726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 smtClean="0"/>
              <a:t>Salmo 23:2. </a:t>
            </a:r>
            <a:r>
              <a:rPr lang="es-CO" sz="2800" i="1" dirty="0" smtClean="0"/>
              <a:t>En </a:t>
            </a:r>
            <a:r>
              <a:rPr lang="es-CO" sz="2800" i="1" dirty="0"/>
              <a:t>lugares de delicados pastos me hará descansar; </a:t>
            </a:r>
            <a:r>
              <a:rPr lang="es-CO" sz="2800" i="1" dirty="0" smtClean="0"/>
              <a:t>Junto </a:t>
            </a:r>
            <a:r>
              <a:rPr lang="es-CO" sz="2800" i="1" dirty="0"/>
              <a:t>a aguas de reposo me pastoreará</a:t>
            </a:r>
            <a:r>
              <a:rPr lang="es-CO" sz="2800" i="1" dirty="0" smtClean="0"/>
              <a:t>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67544" y="3212976"/>
            <a:ext cx="518457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b="1" dirty="0" smtClean="0"/>
              <a:t>«Delicados pastos».   Quiere decir: Esos son los lugares a donde el Pastor conduce cada día a sus ovejas para darles </a:t>
            </a:r>
            <a:r>
              <a:rPr lang="es-CO" sz="2800" dirty="0" smtClean="0"/>
              <a:t>“pasturas </a:t>
            </a:r>
            <a:r>
              <a:rPr lang="es-CO" sz="2800" dirty="0"/>
              <a:t>de hierba fresca y nueva</a:t>
            </a:r>
            <a:r>
              <a:rPr lang="es-CO" sz="2800" dirty="0" smtClean="0"/>
              <a:t>”, que es el alimento que Dios provee para saciar el hambre de sus ovejas. </a:t>
            </a:r>
            <a:endParaRPr lang="es-CO" sz="2800" dirty="0"/>
          </a:p>
        </p:txBody>
      </p:sp>
      <p:sp>
        <p:nvSpPr>
          <p:cNvPr id="7" name="AutoShape 2" descr="data:image/jpeg;base64,/9j/4AAQSkZJRgABAQAAAQABAAD/2wCEAAkGBhISERUUExQWFRQWGBgaGBgYGRobGBgWGxgcGBkbGBgZGyYgGhojGhkXHy8gIycpLCwsFR4xNTAqNSYrLCkBCQoKDgwOGg8PGi0kHyQsLCwsLCwsLCwsLCwsLCwsLCwsLCwsLCwsLCwsLCwsLCwsLCwsLCwsLCwsLCwsLCwsLP/AABEIALgBEgMBIgACEQEDEQH/xAAbAAABBQEBAAAAAAAAAAAAAAADAAECBAUGB//EAD4QAAECBAQDBgUDBAIBBAMBAAECEQADITEEEkFRYXGBBSKRobHwEzLB0eEGQlIUFWLxI3IWgpKisjNT0gf/xAAZAQEBAQEBAQAAAAAAAAAAAAABAAIDBAX/xAApEQACAgEEAgIBBAMBAAAAAAAAAQIRAxITITFBUQQUYSIycfCBkaFS/9oADAMBAAIRAxEAPwDyIlRqfOCJUk3FTxhpayaH7RESXLfVgIDARCwzC71MDBZRJtxh5qVJcv8AXziiqaXrrCgDqnC+p96iBBRDQPjE1THo0aEmXJf/AHE5MvMdL63eGysLVO+kMWFvHjAAfJWo/MSBGWzbN5vA5SCWr94tSsEd6cfSBiVAmCiCjD5WCtbtp1iCgz19/aKzQNm96Q7m9TDGHSFOwBJa0QECtjAwauOnv3aNOTgStLu24IoB9+EJPY6g9QGs7X0g1ImUEpN+NvxFzDqfUe7xXxslaSdnDHnt4GISMRX28PZkvrmMLwAzP3aeXOEpJId+hrDScKtSQU1c24dYhK8yZWD4FDnYN1gy+yg9Zjnglz5kawWRhvhitTWotFqTILNnsNiYq/1Nbk7/AIgeImeGkVpiiwf37MQGmjFKtBsiSCSoDUv5xkImE1i9h10ZngZEcQpIAy1HsQBAehgk0g3DAu7aasIaTKAN/bbxCXBPDZRXlvAsTiNBYRYkygO8AKi+v2gkvsyYpLtlSNSz1seW5jDaj2Jm5cxYx0P6b7krElLlSZYFv5TEhhXz6wGRgJaPmOdTdAWtb03vF7shITh8UrM4aXdNHzvY6WjO4n0NGCvDLNMjPWr23gsjDgJIdJUdttnMWZ2PygAKyg3Ivvb6QPEYP4gZw5Jpru/jGHNvvgigf+yPP7woIcEgUZUKOnBkrTMK1XJGhb66xBaTma0egykIUkBKQ4JoVJSCQ+5vQCuu2tbETkHQZqgBRCiasC4DCjUJr68l8i/Bql7OCnIoz2iopG8d3i5SFs4FCLMGD1sL0p+YwZnY4Uospk/tJqS3WmlY6LMvJl0mYCBSJyF5XP8Asco2D2CXooEcAbvV6WABPUcYqTOzlIIBTWrOLiwjoskWFoqfEzGg5/mGQo7NWCznSSA4Hv8AMTw2DzaGgf6P1MbsR0Uq1PXpB/6s7+EPJwSlNpqeNWFolO7NNS1q2vx2an4jm2rIqmdmLwX4BNQadW8oFLkq10flS8X5OHmMGFCKE6jbjr4Qt0XRWThDalffOLqUoB7rgvQ6tFlJmoLZUpcVdiKa6xTxpWFkkd4GwDRm7G0HViFVqzRGTiy9w51pfrFETVG5G5HOsGlKoWAJq/T1MVIg61koIVQN8o5eEZPw3jVlIKVCj0tzpWCHGrCnSlNBolIJHPXSJOuiKqcGcgNQDemnvWJgMkISDe/vaL3Z+MmozFRAAuaF/ZiliO0Jil7E0FGHpSx8ItTZcUCKFIowsXOvUwpayRW5NfCNFMtaZVQc7kMGPIgiAYOYtYKCOIJbfcjrEmuw4MueqkV0lxF7tLBFNyC+228PL7DmMgCuYAlrJfc8vSNakBTlJ9iNHDyyEGhvfhBcJ2LMTobi1mrV+nnHQdmyJ0kMFJrwBcPtVtfCMTyxXkU15ONmAqJYGCyezphsktx3jr53aWJU47oGpZFacrxjJws7MSVV0OnN4N3+Ck4+GV5EuYg5AhR5ijir1Df7jQUkqbMTUWNTZyIryjNlK4a3ry1I9WiziZimJUerNlf02pGHK2KaM9KlBVP9b06xr4CYk4LFOXObDpJ4Z1/QRgEqJCQSCre7XjSwqAiRNlkklapZIH+GYj184pEVZ6EPuGdgGA057wNOM+Gpql3ZzTneIdoZUgBPzE1JPkBXXximiYFEB1FR96mGMeANZRJN/wD6w0VhLPDxEPGq/ImpI7SCQdfpZvC8X149IZgRwzG2mYu2pGVrc4505gHH8q771F4MkFjmBvTma+HHnHNwRk1cTPQrvChqCkZeYoFVADB2EZq8QCqjVF297RRmk/6qKe/KIpmvs/4/MaWNIqRqJxNiC5Dt9aWvE0Y1JOZnWwDvpt6eEZYA08hxgcxCgXBcEuWe23n5waEZo0pxlKLqua9Xd3HEHxMWpGQOJZLlvAacn0jnyt6DTeJ4fHlFw3O7wuDrgaN5E7Lo5FbC0T+O4tTxJ6RmpxZVZraxXmYvvGteHp9YNFlRqfFQdBRyHHrDz8QdLG1Ku1aRjzpmoNT79tEV4zeHbQ0bOH7TKQRQP57kxKapKr3rVxY1tw3jFUrX8xOViTX7e6PBtpO0FGmrCSy9qkW4QLuSwEipckxUTPN3pA50yrnpGlEaNZGJSQaDjE5WLlg/KLNzH2jEQttYdSq1eJ40yqzeOIAJZm2uNL9IGe0BSlOUZAnxBWLox6V9tGNpBpN6b22NRpTZzTaJ/wByQoB0cKnnQRgiYLg10DeMOnElmYtBsrwWmujbl4yU75ElQYueTW4fSLC8UgpyghmAAFPGOelzmF3hlYnvBv8AXveLastJuzMRl1BVc6tt0rAVY6rl+JG/2jKXjHcV/GtYCJra2tEsQaTWXjToeJ47wD47XiiueaU9mCTAQQWoq42jooI0kEl4qod6GkaA7UdnALXjBWDsQxYwfDylqJbQexBKCBxNuZ2ilV3etaal6ecYuLnsrn94GZqrbGoiExZJZq8PDTi0McaiKVFDGTFZq/mBuXDhtzq3ExZn4ZQ72jtUa7fiHk9nrUtjLU4DsxsCxoOMdTQH4v8Al5w0WVyZblwHevt4URGzh5BSxVRxaxfUNp9HhzjU1Fam/LdxSK09ZUN/vGVNzEgO/D8RyoqNmcgEUrx15DqLRSlSe8GqfvoAfOLGFz2eNCTlQHJdVamrRaqJIArs8BBLnMCzAVZi8Z87CqByqfNox+utx4xtSlpUGVd36s0GXg8ynRqb8nGzxjXXYtejlFoIYKBGmp/3AJyXB4fWO1X2bLEvKuhdwTV3e/WnhFRXYIzKD0oczioFfGkbWWLLSYHZwUoKOUlKWc7PQPzIhYlwaMAwjpzgEy/ijMMs3Jls1CTpaAds9i0UUCtxQNdmtxESyJsdJhyBmLAPu0SnyFoFQoKNem/GNnsvsOYlCVlNQTSgN2pTShjoMb2elaUj5ikjYkPcQSypOjUceo4aZgpiSAUMVJCmP8TUFhpQwv7bNJLJ/a9r2p4R3iZCApwAFBOUbANZ7NDSnZuWzUPKOe+dI4U+2cPh8JMp3SxIFru4px7p8oQwa1OADsPfu0dt/WBLJyAVcU215/cxDDKT/FnqeF94d2vAbUU+WcOjs2blUvIcqCMx/wCxIDDWxtEkBT/KT42jucTIBQtFCFFFmqwP1MAwXZqCCWb5hb3sIVn7bDb54ZzcvsxSi5BFn4e/rA8Z2YrJ3RUKGu+vp4x16cMnvVuC45NXq3lFSUgByaizedYzuts28PByv9tmHK1FHh1rEpvZU1gUgkUB4ZqinRXhHXJS5ozuLe9ouLQnKWpVOnP/APponmDZRwiZCjcMbDSNOV2VlIJQFMUeRrSjjLer8Y6TMHX3bfevrBAlyGSWCX8vxGZZmWz+Tm8H2Mr4qqDJVswoyh9HMCkdhiqVBiAdbxvTMwVlDvRRruRxgBxWZTFNQ7Hg79KRLJIy8aXkjjOxGIYEhCQkXLkGrbBzFqTg0gEMnMwfws7HjW9I0FzRnCWJACTz7sVJi8qnY1cBv9+3jlrlJGljT/gB8EZVApOVaS4JIqkli9yXs+3N5dnSpcsBfwklVWN6GljTfxi7ILdGd+NfV4acsbWFtzekDk3wLw8cMpz5UpROWUgd4HM2iQzaee/CF2dh0BITkCsymW4BzEFJrRwGBN4v4WTLIetiR6Vi58BDIIb55hfgkJCX8FeEVsysD8sypsqWxQhICQsLAoSFZioAOOLeOkRldpKM5S8rqzO96Zqs9raaabWBh0Ooi1BTiXPpEJEhKVKVS7dGHoCfCAXh/JUmYJJJJdySTUXhRqf0YPsQotbLYj7ZwQ/T+KeiFHRhX66/SLEj9L4q/wAMpGrsI9NA4Jfk0OtQ2ji/mz9I+fuM87/8cxVGl3uXiwn9KT6A5H2c/aPVuwOw5OIcfFHxA5UkD5R8qXoHqxodANYtTv0QpIJ+MjLoSCPu0dlPPJJxS5N6p1Z5JJ/SEyvfS+1S2+kWpP6XmpIZaeQe0dv2t2MqSE5yhSVUBSSQ92LgVavQ7RUlIzFhc8BWOE82VPTLsxrlZykz9MTJhIKxS+p61pBD+lFAfOKf4vTxjq8Pgs60ISxKyAlqgvqCCxH2i12h2KuWop+GsgFnykA8dR5xndy1Y6pnBn9KTNJiDu7ivhBVdgTQP/ypfW+VqFvTSOo8ogqSglyATyjH2J+Q1yMFHY6jVSkm1AT6mKyuxphmEomBI0DEUvfW8dSQkVAHh9oGnKRRI2q0SzyDXI5yZ+n5rn/kT1cf71gaOwp6f3pYVNTSmxvHVyUZlBKEgqUwAcVJ0JizjMAqXRaW5ObM+lq3jSzZKuuDSnLs42b2NiWH/IDto/IkPasT/sk5i6hprHT5ht5ekLO2j+UZ+xPwW5I5X+wYhJ7rX/k8EV2ViyKEG1Kc46crJ9sfL7wguH7M/SHckc1J7KnhRKglKiACcwY9N4L/AGyalvlPIO3uvjHQm1PflEEzRx8CPCkH2JMd6Rz8rDT0rBEsEUrZx49Ib+mnOSpKmBLBgQQeo0bwjolnn6+UQABN7cADDvyLel0cxOwuLKu47UawHUf7ixKTjEAjIFPqanxEdGlQqGhEjemwvF9h+kKzTXRgTJ0xx8SXLSohtXLb/wARAUTJoBBkZg+ppY2IveOkSRxbiYcTANT76RfYa8FvSOexhnE9ySUjLUs5pSzxU+DPutC6WYE/SOrzJJqfbw5WNFe/CJfIfoy8kjj0/FAUSgnMXU4L72AoNfCJTFKXdCkB6sDXypHWIXoWfn+IKm2ka+y/QrLKqOMmdpzX7qCzMBkIobudYeZ2nO7n/G4CGNwM2ZRLU2MdfNzNuen2pEUgaip96Qr5P4NLPI5L+7qSlhKcu6iAS1KNwt4QaZ2jNIcynDDXYEW2r5R1WV7fSI/B6vy84Psr0TzyZzH/AJEr/wDUfGGjqfh8PSGi+wvRfYmRzAguB0f7RBE0FgBUvu3pDM1s3jDlJ/kRr/uPLweYlhMQZBUqV3SsMopFw77VrHa9hYefOk/EmzjkNECgdixKi1qGmuseYdo4TEqokpYVBJuYbshOKQnLMysAWyrck6Zha/pHrxPR+pv/ABZ1hKuz07tbsAzQxnpAzJYAE/8AGG7zAfPVQoQlmG8GT2ZJw6GlSviOCCvvKWxBB7zMlxtHBYDEstMycVlSEFCcpS1gz2oNuHOO6wOFSiTlE5JLkqfvd5RzHMxDFyeUfQhPHk/XXP8Af9HaFSbaMnBYRWFAxWQkALAStwQCwSbOLkW1iEz9drqSGS/8m82jcTgBNouYPhkEHIGJ0qVFmbgYqH9L4JFVhahZiuh4sEisZljyKnB0vP8AeSd3UTksQtcxalhJZaqMM1S1npU1bcw2FkqmLQhKg6yEhwAQSfpV46vEowyZExMpIAUxLkl8tQKmwNWEcbiMQskZsr8AaBm9KR4c2JQScnyzjOOns7vtD9Gy8qQmalGVNVKQHPEqBDfSOQx8kSin/kQpCvlVUAsWsry3FYv9hTlzDlmz16BCa98l+6TsKU3baOowXY6pSAkgLSw7qykl2FahgTUx6NrHmhqSpnTQpq1weeomPt0jpsF29PWlHwpMxeUAKKAWUQMruA2g1jqFdjYWakCZLlKO4SAeSVBi3KKf6n7Wl4eWFIlhS5YIlpBZIJSQAwYZbeAIqIYfEljd6qLHFrplRM3ErChNktKysQtbGt2GrimgrUwKZ+n8NMdbqQVE1KgA++XLYtodY5qZ23lBSxF27z1JdSibkkkvzMVezV4mYsSkFICyA4shIFSVHR8x1+Zot2D/AEy/V6NOUKS7N3HdjSgDlORYJATcGtO9dzvWM9P6fxFxJmf+wx1mBwEnDqzhS5kzLlC1tTcpAAY+JbWJYnttAqo8KqLVtSGfx4S56/gtm/wcPPwy5ZyrSpB/ySUvqGP7ujwyAssLk2YVjQxn6hUnKhCJSZaCoMagpLMAk91KQXoNk7EEHZGMyzhZKJigFOAWQVWfQNHjyYoRkkpf8OMoJSqyz2d2DiJwzAAJ/kogA8rk+ED7c7PTImBAWSpgXLAKB/iANK3PSOtm9sYeWko7pSKAA6DikxDDYDCYpXdfu1ICnSxcNU0qXp/EWj1L42PS0nbOu2ujhFFR1b3ziUiWSpIJoSkUfUgR1eL/AP8APMyiUYhnLgFLM+gKS1OQjPm/oafL7yJstSklwCV1ILgFxHl+tkXg5aJejS7Y/RaiR8FSBSoUpV+TEB+ekZE/9MYlAJ7hA2UCTuwcP5xR/wDKe0EqmJmlPzK7pCXFS3svpEpP6hni7Gg93jrPYb5tP8ULcGyuVkX9PSGC3/NPpA0YKasEoQpVdEuAeLPACmYkuwJ4lvRMeJxORbTc09IeaWD7aD0imcQrUAdTTyiH9elICvmru4PAtoYqYWa3ZvZE+YjO2RKiSn4ikpccAakcQGi5/YJ9B/xtv8VJAG5q/Rox+xP1uqfPMtGFE+esdwEUScrmq6JRck0sBHoQVOo6ZcvcOCRwOQEdXj6UfiwkrdnrWOL6ZxE2QBLUoEqyTMhLEBTuQRtRtTfSK6pwF38/zHYfqGWRhlMsFTOvKSzu1BZsvDSOHM0GjjxMef5UIwktK8HLKlF8FsThuYUVs6d/fhCjyHKxfFIsRyL/AEMRVNJ2/HjEVLAsQT70hS5z2anB43RkmVgB3A5n8GGS5ZmberekJU0/4Dp7aFLmnny9+kZIcjjFr+6zCGJDWdrtuXqYqTQrbg9AfGBmUSe6Aa/yo0ajJrpmk2nwaSO2VgMJg8oHP7RWtOUroWNx60ip8Ig91CieBAB84nX+PSh+sa3Z9Wac5MGgED51M1s1ANhwgbu+VQI172vQ7QfNT5D1aHSQLhuQEZtszYPCFSFpUlu6oKDE3BfUtpHVo/XHeJ+GVA/5CnKlY5VeLSLJPl94irFOPlUeAA8Y1Gc49DHI49M3MX+qlEkiWBZ6ufAAxn9odprnNmKUsDqXPOlNYpGedELq2/PQxKSpWqFDo/WOkvkZZKmy1voQlqb528esOXH7lHp94aZjf8VDi0JKhcqI4kD3rHCjJMYlVsygN/ozxNUzVyW5P4vAiXbKAfE+bRTnE/FlpskAktvoG1hSbG2XkpTdmPEjpCcC6kjypAyhNe8BvTveTGBDDoNanZ1K21B+sVEWGDMLdfX6xa7F7VVhVKMsh1BlBTniG4xQ7guAOT+HGDzJDihPheBXF8ErTtG6j9czwP2FuBf1inO/VU9ZNQK6J/MYsuSE/Ms9S31g4WNDm6i3AiOu9P8A9M1rl7Njsvs84uapcxZShIGdTB9gA9HLdADHTy/0ThUp70yYrjmSOVAmOCGLXkUhLhJLtoTaoBvE0dsTyUkrU6S96OHZwT6x0hkgv3K2bjKC/cjqu3JKMLKCJAcTVpEzOSo5aszNrwNiNY5H+pqQwuRfpCn41c05pilKOwfnyvA/g7d3p+YzlyKaSS6CclL9qComD2fzCIB9t6RH4NXpTUgeUIVuLbUrHCjmWeyu0VyFFUshyMpcEliQTc0tF1f6txBLFIYbAgeZjGUg07pfnCMpTG3BjV+TfWOkcko8JmlOS6ZoT+1pkwFwe8GtpvcxQUSLJPgk+mkOhKmq3K8RLvZJ6fXSCUnLtg5N9jurj76QoYTRujzhoNJmmFQlKaGp1cJJ4WEJSpe309IQoAwDb3PpAJeMKiWQpIB/clvBvxAQ+IShTXroH+0MkNVwW3ejbQbK4oXO9n5NpEJjfy+v1pFYDJmpL0/PCJomU296MIrqxFWBPE0h86nBLci3v/cNEWDOUBSnhblvERNWoj5/C79YFOOY6DkR6wBMheZ/iNwJBbwvFpEtmUsmrmurtwuKRCewYLy8v9QCVgiDSapzW711oTFxCC1SaaN9IroSuCHony98IJnQxIDnp6GCqdJbLXf8QhNVbKLVt9r/AGgsLKearZFXYlgxO7jSLWYiyVeP3iAnEF9NAwp0iUzEqH8n4JH1h7ImlVD3eTVPWGVMrZ+DeFjEUlSrgMf8fr7vAylJJAAJBAIYsXD6XvAJYTi1HQgQxnnQPXW8KVMSP2gcn6XaBmb3g41p3iH97RURJGJBJoR0IHo5hyrcMH3vy25RD4Snc04Zm8dTEJiGBzEK5uYuCCTMQwdleLfWFkdJKQX4qLeIgX9QkCz8LnzLxBeOBomhdi4Nn0p56Uip+ALSUcCOv390hIUgFu8/q3EQBeIBHzNysYAJiqnMMvH6uL8IaZF0qDOfX7lxDFh3lFhwIL8qViuUEgFgovo1PEiJfBmAHuPzIbh74RUiQbDYhC2Z3LliBuz8ReJqE39pSOj+QgOHwuVu5LFnYbezFpC24N0gdeDToGJKlMVKYjQelQ5hpuEzXWeFLffrE5jvQJ4ur6axCXmeoSdikHxvAgGlSsoap5+6RNCX0IeHM3m/H7PA1LXcKDVdxEAVMpIoX6gtDKYMAlDniQ3lvAFzlZgMyXNb+gbl4wu+qpASNdT+I1XsS98Mb+X5hRQEtXCFGaAqpVNGbKUqILMGATbhVosFUxLFakgbU8jzENhsKJbgFRBrUDmTzMWcxaxzf9Q8dGxKilqLsyhRnUB6WgiZqblKOBHefozwTKRqf/VXwAhLq/e4s7N0eMgKVMqWSAL5rOOsHUARVub+kATLVUZgX1oelbRCYVoTRJPIRV6IMrDJFBU8XPoIh8EagPbr7aHc3NNLn08YYzwaBm409YOSoKQOI92eBrkp49SffjAMqKZwXayX9i8AOUWKqbsYVEi8ZYYgPzqTAFZEtmUalhd83QFtoUiaRQpJHTlFkTiU0cNoCRAuCVDIwwG/F6fSEUga+dfPrFVM5wQ6ur3gqJCQGBY8gQIqZBJMvvkZrMbA09NIEVrTMYF8xU5Ib5QOHukRUgZ8ySXYj9rM7/bWKeKllRdFw2ou4emtrxtd8iaZlM/dQ++UQySt2SpL8jApU1Sq2IG1Dp7EU1zFukOoAOSSaVHPeBRvsDUGchs4fUgA+TxISCL+LCMsrmJBIma2yBzbWLMmYoh1A5jwpX8QONCWUYahqnqOHu0R/p0ixBfl0geb/NuB5nb3SJ/HADBQJvTy19tAREYNFb+Rh/gJs1Or1gicQp2cBzoLjwgU6esGgUQwDM9dwXtByAT4IIag8YdcsMzgbdNQKxBU2YaKR+ff0gUyWs1+FXjt0MJE0J2VwqKc/ZhKwC3BCzxYNy0iBlqADSx5+9rwWVnqctuBavOh6Q8rokh1S2fv8MtGvyeE4AsDWv5cREIUA5Qw97WiK2YuktzPD30iQiE5LsC+1/pS0QmE8iLXI9tB8Pg60FDe/r7vBFYZJfuvwf7xWkVFQywK/MdGanK8TlYZSjci7Vdx73i2GBaqeo+sQXJH/au5FLXgtsqG+B/l/wDX7QobIn+Q8T94UXJUSViHfvB9hWA4mcoNlAU50IpvraGkzEThQJd2rYtcjXeJYjEykUKg5oGjWlp0ANaFFLKSrR2P2MRlYRrKUnm/SJyO0pUwslVdB5+EFnygQ7Zv/UwidrhkDOHX/IX0LOOUTTIX/Pyf7wP+mALjiTVzbeBy8M/eNFF+LbawEHnGZan1tyrAVpWQBm6gV430g0sMTy1u+93gkvF75X4E+UXRFKdLmMwrSxo3gIjITMADhKjR72puI0RiEvW76U131hTcYkJoRXg7/aJN+ioCvEC1Bzf3/qATpgs/VqWixlSr93mdX4eURnYcNTMf+2v5i6KmV86tzv8ALpBpa3YA+VPF/XeBBN2SNrsB13giEqTQD/5P5mFoCL6A5Qk3yk5uXg0HRg9XUTuaenusDSprZXeod/rCGLL1YB71B8COcTT8Gix8FA13157wNMqSWUMqiNy7e6xGYJROhNzW56ww+DYFt9Bp9YzyA84JRUAHi4B8OsRmTElgCAfE+JPGHUlANAk2Lv8AeEEp0QOTCr3hREVYZ718IicMCCMwqLBreMKatKP2E8mbl72hZ1LFAwZg6fOmkPJUTlYYpDIO1jakMc6QPnLXqPXaEiVMFM3/AMW9IiuYuoD9B4D1gDgUvHKJqFDf7mDf1Jaj1fX6xWRimcuX0GUU4UEFMwrFCpOlG9YWvwI8ucAQyla7NFjPmsSG4/iKfwQwcudyln/MEKQKEkquwHv2IC5QaW4JqVU1L/SsRXOLsEnoW91MNK6+FevCIzJodikm9XtF5Llhv6pWxalXHnDicribcj58IrLQDYhjZJ9aHl4QSUsFOltC8VCLEBJbNlLGzAs7tbWJKVmHdAagBIb1hkrlsz1ZrCFNlAt3gbe2hF89AxJO8r30hRYEkfy9IeIKM7+3tMzJJoCAHAA8PdYdeBK+8ctwxex3d7vFuSoEMyQNmLtzgZQlQ+VDByA1mo9Y1b9lSKq+zZctJVQkA1O1Tr6xHsvHoKO8ag2a9TU7mDzcCpRvRmIFre/GK+H7MUgUADsHOoB+20atONNlwX0zEmztpT3whJS5t5dIzBJWhXenAjZqA9IsfBWsByGOlfIxnTXkKRZUXf5nA0Z4HJwYe6q/y0gknDqSlgX58IIkKH7b8qxm/QldeHOpttEkzEgajShZ96e7RKYskuxHAU9IcYs2yZtYAIpWGoK/5FzCdRdwByJYe/ODgpBqnyfnYUESEwaJPCJsiuZRA+YjlXpUaxJDPUL5/wCtIN8Q6N7+kL+oFmrp6++cVjQLKh3ADjUiBTpSFD5gG5a7vB0YmpJBDHUNreA4jHISGJfwiTdkRHZ6XoAeIb6mCf0LftBHEjlFX/yBL0lltD12iY7Ys0suNCLgVpGqkVBJctj8oZ9x7b7wpaXL9wtowJHCImcpTdxtainj4CCoCrhnfWD+TIUGrFhx57PpCmLSosFN75RGZhyQMzPs/lyiCCUkgMfUfeDgQ4lFNcxbWGK3L5ujMR74wMYguaggcNRx+kOZn+II9/eKhoINKHyHpDEnQP1APHygK1KDkkIKqAk8OPGB4dDVFXNw3J293ipFSLEvCjVLMzF3LxZMgkUU1H0eKhnqCtMvvWBy8oLgAFr140brBTLg0Jctv3OdqQI3sojVwKHUVimZku7joddKv7aHmgEBlV5P7MVFYcYlyUsQzVYVezRLMiwAfWm+kBw0kDVy1zS3pzhYgKaiTvTXkX9vDSInkToBowy+3r6Q8vpTQD6+cBRJJGZi/wDuJSZKhUHxL392iMlnKeHj+YUVFLU/zQoeDQZWMSn5npc15RUxHassD9xrxBv7rChRuMU+yYFGJSpRGRbkVrQVZjsacItfEBvQdT9IUKF0ZpBZEoFiAPAwT4gy8d/tChRz8mnwipMlLUoFKyPDhTnfxiWRVWXYahk9KVeFCisAQwyrZy5vU3FdILKllrO2xY9XtWFChTs1FWxhKyjYXa5O9/dInLkpLFril36vChQkRU4oleW7DUM2usFBSQ5LsW2605QoUTSB8EZmUlyQGfk3WK6sFLcqfMRX6b9YUKMgF+IhqJr7vAlYghzlAFd3tChQxVsFyyaZi6OmlXLsAx/BiE3GfxId6OKEk2fx8IUKFJNmkuQi1zjVk+714QJKZ3+Or7/fSFCjFiyWAlTknvqStOwBDfaDEf4mp0p05feHhRXbArzcKlbXJ1q7bGkRw3ZCUlwVNzYHam8PCjWpoUg03CEg3HJnMQV2ew+cuQL6VsIUKM6m3QNIGiQLlLno/o3WCfEYEBJAFK26EQ0KNgJUnMwzU5nzEEEkszq5u/kdIUKMtkI9nAjvKoHcPffjDf28KSwWfqzvvSsKFFbNEhgJf8lf+38QoUKHUzVH/9k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s://encrypted-tbn3.gstatic.com/images?q=tbn:ANd9GcSCwkAuFi5t-8QDzcLymT8_PcgnVPGu-daLAnUIkUZ7ojWqRZYH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01008"/>
            <a:ext cx="3249081" cy="315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585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5626968" cy="3096344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Y además </a:t>
            </a:r>
            <a:r>
              <a:rPr lang="es-CO" dirty="0" smtClean="0"/>
              <a:t>dice el texto: «</a:t>
            </a:r>
            <a:r>
              <a:rPr lang="es-CO" i="1" dirty="0">
                <a:latin typeface="Agency FB" pitchFamily="34" charset="0"/>
              </a:rPr>
              <a:t>Junto a aguas de reposo me </a:t>
            </a:r>
            <a:r>
              <a:rPr lang="es-CO" i="1" dirty="0" smtClean="0">
                <a:latin typeface="Agency FB" pitchFamily="34" charset="0"/>
              </a:rPr>
              <a:t>pastoreará</a:t>
            </a:r>
            <a:r>
              <a:rPr lang="es-CO" i="1" dirty="0" smtClean="0"/>
              <a:t>». </a:t>
            </a:r>
            <a:r>
              <a:rPr lang="es-CO" b="1" dirty="0" smtClean="0"/>
              <a:t>O </a:t>
            </a:r>
            <a:r>
              <a:rPr lang="es-CO" b="1" dirty="0"/>
              <a:t>sea </a:t>
            </a:r>
            <a:r>
              <a:rPr lang="es-CO" dirty="0"/>
              <a:t>Literalmente, “aguas de lugares de reposo”, es decir lugares de reposo donde hay agua, cerca de un río, un arroyo, un pozo o un lago. ¡Qué cuadro tan maravilloso para describir la gracia de Dios! </a:t>
            </a:r>
            <a:r>
              <a:rPr lang="es-CO" dirty="0">
                <a:solidFill>
                  <a:srgbClr val="FF0000"/>
                </a:solidFill>
              </a:rPr>
              <a:t>(ver PP 438). </a:t>
            </a:r>
          </a:p>
          <a:p>
            <a:pPr algn="ctr"/>
            <a:endParaRPr lang="es-CO" dirty="0"/>
          </a:p>
          <a:p>
            <a:endParaRPr lang="es-CO" dirty="0"/>
          </a:p>
        </p:txBody>
      </p:sp>
      <p:pic>
        <p:nvPicPr>
          <p:cNvPr id="2050" name="Picture 2" descr="https://encrypted-tbn3.gstatic.com/images?q=tbn:ANd9GcRr1i9LLA3ES42YgkZrSQ7jdKST-88tuc-fCoHAwRKDTV2ndNQaww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1" y="332656"/>
            <a:ext cx="2681883" cy="286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83568" y="3933056"/>
            <a:ext cx="7920880" cy="267765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El Buen Pastor conduce a sus ovejas “junto a aguas de reposo” a fin de que puedan prepararse mejor para enfrentar las vicisitudes del camino. Dios concede </a:t>
            </a:r>
            <a:r>
              <a:rPr lang="es-CO" sz="2800" dirty="0" smtClean="0"/>
              <a:t>24 horas </a:t>
            </a:r>
            <a:r>
              <a:rPr lang="es-CO" sz="2800" dirty="0"/>
              <a:t>de refrigerio a sus </a:t>
            </a:r>
            <a:r>
              <a:rPr lang="es-CO" sz="2800" dirty="0" smtClean="0"/>
              <a:t>hijos cada sábado, </a:t>
            </a:r>
            <a:r>
              <a:rPr lang="es-CO" sz="2800" dirty="0"/>
              <a:t>para que estén en mejores condiciones al iniciar las duras batallas de la vida cotidiana. </a:t>
            </a:r>
          </a:p>
        </p:txBody>
      </p:sp>
    </p:spTree>
    <p:extLst>
      <p:ext uri="{BB962C8B-B14F-4D97-AF65-F5344CB8AC3E}">
        <p14:creationId xmlns:p14="http://schemas.microsoft.com/office/powerpoint/2010/main" val="344112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9960" y="332656"/>
            <a:ext cx="8229600" cy="7200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b="1" dirty="0"/>
              <a:t>IV.  </a:t>
            </a:r>
            <a:r>
              <a:rPr lang="es-CO" b="1" dirty="0" smtClean="0"/>
              <a:t>JESÚS </a:t>
            </a:r>
            <a:r>
              <a:rPr lang="es-CO" b="1" dirty="0"/>
              <a:t>COMO PASTOR BRINDA SEGURIDAD.</a:t>
            </a:r>
            <a:r>
              <a:rPr lang="es-CO" dirty="0"/>
              <a:t> </a:t>
            </a:r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31550" y="3933056"/>
            <a:ext cx="86394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b="1" dirty="0"/>
              <a:t>a</a:t>
            </a:r>
            <a:r>
              <a:rPr lang="es-CO" sz="2400" b="1" dirty="0" smtClean="0"/>
              <a:t>).</a:t>
            </a:r>
            <a:r>
              <a:rPr lang="es-CO" sz="2400" b="1" dirty="0"/>
              <a:t>     </a:t>
            </a:r>
            <a:r>
              <a:rPr lang="es-CO" sz="2400" dirty="0"/>
              <a:t> En los valles de sombra El esta con nosotros.</a:t>
            </a:r>
          </a:p>
          <a:p>
            <a:r>
              <a:rPr lang="es-CO" sz="2400" b="1" dirty="0"/>
              <a:t>b</a:t>
            </a:r>
            <a:r>
              <a:rPr lang="es-CO" sz="2400" b="1" dirty="0" smtClean="0"/>
              <a:t>).</a:t>
            </a:r>
            <a:r>
              <a:rPr lang="es-CO" sz="2400" b="1" dirty="0"/>
              <a:t>    </a:t>
            </a:r>
            <a:r>
              <a:rPr lang="es-CO" sz="2400" dirty="0"/>
              <a:t> Ante el mal y los ladrones El nos protege. </a:t>
            </a:r>
            <a:r>
              <a:rPr lang="es-CO" sz="2400" dirty="0" smtClean="0">
                <a:solidFill>
                  <a:srgbClr val="FF0000"/>
                </a:solidFill>
              </a:rPr>
              <a:t>(lea San </a:t>
            </a:r>
            <a:r>
              <a:rPr lang="es-CO" sz="2400" dirty="0">
                <a:solidFill>
                  <a:srgbClr val="FF0000"/>
                </a:solidFill>
              </a:rPr>
              <a:t>Juan 10: 10</a:t>
            </a:r>
            <a:r>
              <a:rPr lang="es-CO" sz="2400" dirty="0" smtClean="0">
                <a:solidFill>
                  <a:srgbClr val="FF0000"/>
                </a:solidFill>
              </a:rPr>
              <a:t>).</a:t>
            </a:r>
            <a:endParaRPr lang="es-CO" sz="2400" dirty="0">
              <a:solidFill>
                <a:srgbClr val="FF0000"/>
              </a:solidFill>
            </a:endParaRPr>
          </a:p>
          <a:p>
            <a:r>
              <a:rPr lang="es-CO" sz="2400" b="1" dirty="0"/>
              <a:t>c</a:t>
            </a:r>
            <a:r>
              <a:rPr lang="es-CO" sz="2400" b="1" dirty="0" smtClean="0"/>
              <a:t>).</a:t>
            </a:r>
            <a:r>
              <a:rPr lang="es-CO" sz="2400" b="1" dirty="0"/>
              <a:t>     </a:t>
            </a:r>
            <a:r>
              <a:rPr lang="es-CO" sz="2400" dirty="0"/>
              <a:t> Su vara (corrección) y su callado nos </a:t>
            </a:r>
            <a:r>
              <a:rPr lang="es-CO" sz="2400" dirty="0" smtClean="0"/>
              <a:t>infundirán </a:t>
            </a:r>
            <a:r>
              <a:rPr lang="es-CO" sz="2400" dirty="0"/>
              <a:t>aliento.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31550" y="1475492"/>
            <a:ext cx="596864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>
                <a:solidFill>
                  <a:srgbClr val="FF0000"/>
                </a:solidFill>
              </a:rPr>
              <a:t>Salmos </a:t>
            </a:r>
            <a:r>
              <a:rPr lang="es-CO" sz="2800" dirty="0">
                <a:solidFill>
                  <a:srgbClr val="FF0000"/>
                </a:solidFill>
              </a:rPr>
              <a:t>23: </a:t>
            </a:r>
            <a:r>
              <a:rPr lang="es-CO" sz="2800" dirty="0" smtClean="0">
                <a:solidFill>
                  <a:srgbClr val="FF0000"/>
                </a:solidFill>
              </a:rPr>
              <a:t>4</a:t>
            </a:r>
            <a:r>
              <a:rPr lang="es-CO" sz="2800" dirty="0" smtClean="0"/>
              <a:t>.</a:t>
            </a:r>
            <a:r>
              <a:rPr lang="es-CO" sz="2800" i="1" dirty="0"/>
              <a:t> </a:t>
            </a:r>
            <a:r>
              <a:rPr lang="es-CO" sz="2800" b="1" i="1" dirty="0">
                <a:latin typeface="Agency FB" pitchFamily="34" charset="0"/>
              </a:rPr>
              <a:t>Aunque ande en valle de sombra de muerte, </a:t>
            </a:r>
          </a:p>
          <a:p>
            <a:pPr algn="ctr"/>
            <a:r>
              <a:rPr lang="es-CO" sz="2800" b="1" i="1" dirty="0">
                <a:latin typeface="Agency FB" pitchFamily="34" charset="0"/>
              </a:rPr>
              <a:t> No temeré mal alguno, porque tú estarás conmigo; </a:t>
            </a:r>
          </a:p>
          <a:p>
            <a:pPr algn="ctr"/>
            <a:r>
              <a:rPr lang="es-CO" sz="2800" b="1" i="1" dirty="0">
                <a:latin typeface="Agency FB" pitchFamily="34" charset="0"/>
              </a:rPr>
              <a:t> Tu vara y tu cayado me infundirán aliento</a:t>
            </a:r>
            <a:r>
              <a:rPr lang="es-CO" sz="2800" b="1" dirty="0">
                <a:latin typeface="Agency FB" pitchFamily="34" charset="0"/>
              </a:rPr>
              <a:t> </a:t>
            </a:r>
          </a:p>
        </p:txBody>
      </p:sp>
      <p:pic>
        <p:nvPicPr>
          <p:cNvPr id="1026" name="Picture 2" descr="https://encrypted-tbn1.gstatic.com/images?q=tbn:ANd9GcQMJOyxEHBNmfbsIJljBILhXpu_WaQNa_JKFg7oYYr0xewotBmRf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5493"/>
            <a:ext cx="2670770" cy="224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31550" y="5380672"/>
            <a:ext cx="85609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>
                <a:solidFill>
                  <a:srgbClr val="00B0F0"/>
                </a:solidFill>
              </a:rPr>
              <a:t>Tú </a:t>
            </a:r>
            <a:r>
              <a:rPr lang="es-CO" sz="2400" b="1" dirty="0">
                <a:solidFill>
                  <a:srgbClr val="00B0F0"/>
                </a:solidFill>
              </a:rPr>
              <a:t>estarás conmigo. </a:t>
            </a:r>
            <a:r>
              <a:rPr lang="es-CO" sz="2400" b="1" dirty="0" smtClean="0">
                <a:solidFill>
                  <a:srgbClr val="00B0F0"/>
                </a:solidFill>
              </a:rPr>
              <a:t>Esto </a:t>
            </a:r>
            <a:r>
              <a:rPr lang="es-CO" sz="2400" b="1" dirty="0">
                <a:solidFill>
                  <a:srgbClr val="00B0F0"/>
                </a:solidFill>
              </a:rPr>
              <a:t>basta. El cristiano sólo necesita estar seguro de la presencia de Dios. Sólo Dios, únicamente Dios, y sobre la tierra nada más que Dios. </a:t>
            </a:r>
            <a:r>
              <a:rPr lang="es-CO" sz="2400" b="1" dirty="0" smtClean="0">
                <a:solidFill>
                  <a:srgbClr val="00B0F0"/>
                </a:solidFill>
              </a:rPr>
              <a:t>Recuerda esto siempre.</a:t>
            </a:r>
            <a:endParaRPr lang="es-CO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21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0801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2400" b="1" dirty="0"/>
              <a:t>V. </a:t>
            </a:r>
            <a:r>
              <a:rPr lang="es-CO" sz="2400" b="1" dirty="0" smtClean="0"/>
              <a:t>JESÚS </a:t>
            </a:r>
            <a:r>
              <a:rPr lang="es-CO" sz="2400" b="1" dirty="0"/>
              <a:t>COMO PASTOR NOS BRINDA CARIÑO Y </a:t>
            </a:r>
            <a:r>
              <a:rPr lang="es-CO" sz="2400" b="1" dirty="0" smtClean="0"/>
              <a:t>TERNURA</a:t>
            </a:r>
            <a:r>
              <a:rPr lang="es-CO" sz="2400" b="1" dirty="0"/>
              <a:t>.</a:t>
            </a:r>
            <a:r>
              <a:rPr lang="es-CO" sz="2400" dirty="0"/>
              <a:t> </a:t>
            </a:r>
            <a:endParaRPr lang="es-CO" sz="2400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323529" y="1548446"/>
            <a:ext cx="648071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 smtClean="0">
                <a:solidFill>
                  <a:srgbClr val="FF0000"/>
                </a:solidFill>
              </a:rPr>
              <a:t>Isaías </a:t>
            </a:r>
            <a:r>
              <a:rPr lang="es-CO" sz="3200" dirty="0">
                <a:solidFill>
                  <a:srgbClr val="FF0000"/>
                </a:solidFill>
              </a:rPr>
              <a:t>40: </a:t>
            </a:r>
            <a:r>
              <a:rPr lang="es-CO" sz="3200" dirty="0" smtClean="0">
                <a:solidFill>
                  <a:srgbClr val="FF0000"/>
                </a:solidFill>
              </a:rPr>
              <a:t>11</a:t>
            </a:r>
            <a:r>
              <a:rPr lang="es-CO" sz="3200" dirty="0" smtClean="0"/>
              <a:t>.</a:t>
            </a:r>
            <a:r>
              <a:rPr lang="es-CO" sz="3200" b="1" baseline="30000" dirty="0"/>
              <a:t>  </a:t>
            </a:r>
            <a:r>
              <a:rPr lang="es-CO" sz="3200" i="1" dirty="0" smtClean="0">
                <a:latin typeface="Agency FB" pitchFamily="34" charset="0"/>
              </a:rPr>
              <a:t>Como </a:t>
            </a:r>
            <a:r>
              <a:rPr lang="es-CO" sz="3200" i="1" dirty="0">
                <a:latin typeface="Agency FB" pitchFamily="34" charset="0"/>
              </a:rPr>
              <a:t>pastor apacentará su rebaño; en su brazo llevará los corderos, y en su seno los llevará; pastoreará suavemente a las recién paridas. </a:t>
            </a:r>
          </a:p>
        </p:txBody>
      </p:sp>
      <p:pic>
        <p:nvPicPr>
          <p:cNvPr id="2050" name="Picture 2" descr="http://3.bp.blogspot.com/-V8vhUPA2fwk/US68-XqgjXI/AAAAAAAABgI/SxmLaOzMVC8/s1600/pastor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412776"/>
            <a:ext cx="184785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699792" y="4293096"/>
            <a:ext cx="616607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i="1" dirty="0">
                <a:solidFill>
                  <a:srgbClr val="0070C0"/>
                </a:solidFill>
              </a:rPr>
              <a:t>El cuidado solícito de Cristo para con su pueblo, mediante el cual provee lo que necesita y lo protege del peligro, se compara muchas veces al trabajo fiel y tierno del pastor con su rebaño</a:t>
            </a:r>
          </a:p>
        </p:txBody>
      </p:sp>
      <p:pic>
        <p:nvPicPr>
          <p:cNvPr id="2052" name="Picture 4" descr="http://www.renuevodeplenitud.com/wp-content/uploads/promesacargas5218.pn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149080"/>
            <a:ext cx="2592288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937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  <a:blipFill>
            <a:blip r:embed="rId2"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/>
              <a:t>Así como el pastor junta sus corderos, llevando en brazos a los débiles y guiando suavemente a las ovejas que </a:t>
            </a:r>
            <a:r>
              <a:rPr lang="es-CO" dirty="0" smtClean="0"/>
              <a:t>crían, así </a:t>
            </a:r>
            <a:r>
              <a:rPr lang="es-CO" dirty="0"/>
              <a:t>también Cristo ejerce todo el cuidado posible en favor de su rebaño. Dios no es un amo duro ni un cruel tirano, sino la personificación misma de la consideración y del </a:t>
            </a:r>
            <a:r>
              <a:rPr lang="es-CO" dirty="0" smtClean="0"/>
              <a:t>amor. </a:t>
            </a:r>
          </a:p>
          <a:p>
            <a:pPr marL="0" indent="0" algn="ctr">
              <a:buNone/>
            </a:pPr>
            <a:r>
              <a:rPr lang="es-CO" dirty="0" smtClean="0"/>
              <a:t>Jacob, como pastor, era un reflejo del cuidado de Cristo por los más débiles, cuando dice: </a:t>
            </a:r>
          </a:p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Mi señor sabe que los </a:t>
            </a:r>
            <a:r>
              <a:rPr lang="es-CO" dirty="0">
                <a:latin typeface="Agency FB" pitchFamily="34" charset="0"/>
              </a:rPr>
              <a:t>niños son tiernos, y que tengo ovejas y vacas paridas; y si las fatigan, en un día morirán todas las </a:t>
            </a:r>
            <a:r>
              <a:rPr lang="es-CO" dirty="0" smtClean="0">
                <a:latin typeface="Agency FB" pitchFamily="34" charset="0"/>
              </a:rPr>
              <a:t>ovejas»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(Gen.33:13).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08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7920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dirty="0"/>
              <a:t>VI.  </a:t>
            </a:r>
            <a:r>
              <a:rPr lang="es-CO" sz="2400" b="1" dirty="0" smtClean="0"/>
              <a:t>JESÚS </a:t>
            </a:r>
            <a:r>
              <a:rPr lang="es-CO" sz="2400" b="1" dirty="0"/>
              <a:t>COMO PASTOR SU VIDA DA POR LAS OVEJAS</a:t>
            </a:r>
            <a:r>
              <a:rPr lang="es-CO" sz="2400" b="1" dirty="0" smtClean="0"/>
              <a:t>.</a:t>
            </a:r>
            <a:endParaRPr lang="es-CO" dirty="0"/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44241" y="1944107"/>
            <a:ext cx="58326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</a:rPr>
              <a:t>Juan 10: </a:t>
            </a:r>
            <a:r>
              <a:rPr lang="es-CO" sz="3200" dirty="0" smtClean="0">
                <a:solidFill>
                  <a:srgbClr val="FF0000"/>
                </a:solidFill>
              </a:rPr>
              <a:t>11</a:t>
            </a:r>
            <a:r>
              <a:rPr lang="es-CO" sz="3200" dirty="0" smtClean="0"/>
              <a:t>.</a:t>
            </a:r>
            <a:r>
              <a:rPr lang="es-CO" sz="3200" b="1" dirty="0"/>
              <a:t> </a:t>
            </a:r>
            <a:r>
              <a:rPr lang="es-CO" sz="3200" b="1" baseline="30000" dirty="0" smtClean="0"/>
              <a:t>»</a:t>
            </a:r>
            <a:r>
              <a:rPr lang="es-CO" sz="3200" dirty="0" smtClean="0"/>
              <a:t>Yo </a:t>
            </a:r>
            <a:r>
              <a:rPr lang="es-CO" sz="3200" dirty="0"/>
              <a:t>soy el buen pastor; el buen pastor su vida da por las </a:t>
            </a:r>
            <a:r>
              <a:rPr lang="es-CO" sz="3200" dirty="0" smtClean="0"/>
              <a:t>ovejas». </a:t>
            </a:r>
            <a:endParaRPr lang="es-CO" sz="3200" dirty="0"/>
          </a:p>
        </p:txBody>
      </p:sp>
      <p:pic>
        <p:nvPicPr>
          <p:cNvPr id="1026" name="Picture 2" descr="http://www.ofscolombia.org/images/stories/jesus%20buen%20pas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313492"/>
            <a:ext cx="2076450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44241" y="3829075"/>
            <a:ext cx="8608465" cy="304698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2400" dirty="0"/>
              <a:t>La imagen de Jesús como el pastor ha impresionado profundamente a la iglesia en su literatura, arte, música y escultura. El adjetivo “buen” (Gr</a:t>
            </a:r>
            <a:r>
              <a:rPr lang="es-CO" sz="2400" dirty="0" smtClean="0"/>
              <a:t>. kalós</a:t>
            </a:r>
            <a:r>
              <a:rPr lang="es-CO" sz="2400" dirty="0"/>
              <a:t>) designa a quien realiza bien su servicio, a uno que es extraordinario, sobresaliente, </a:t>
            </a:r>
            <a:r>
              <a:rPr lang="es-CO" sz="2400" dirty="0" smtClean="0"/>
              <a:t>excelente.  Se </a:t>
            </a:r>
            <a:r>
              <a:rPr lang="es-CO" sz="2400" dirty="0"/>
              <a:t>habla del Ungido de esta manera: “Pastoreando con  fidelidad y rectitud el rebaño del Señor, no permitirá, que ninguno de ellos tropiece en su pastura. Los conducirá con toda santidad y no habrá entre ellos arrogancia para que ninguno sea oprimido</a:t>
            </a:r>
            <a:r>
              <a:rPr lang="es-CO" sz="2400" dirty="0" smtClean="0"/>
              <a:t>”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426488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00811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dirty="0"/>
              <a:t>VII.  </a:t>
            </a:r>
            <a:r>
              <a:rPr lang="es-CO" b="1" dirty="0" smtClean="0"/>
              <a:t>JESÚS </a:t>
            </a:r>
            <a:r>
              <a:rPr lang="es-CO" b="1" dirty="0"/>
              <a:t>COMO PASTOR CONOCE A SUS OBEJAS Y ELLAS TAMBIÉN LO CONOCEN</a:t>
            </a:r>
            <a:r>
              <a:rPr lang="es-CO" b="1" dirty="0" smtClean="0"/>
              <a:t>.</a:t>
            </a:r>
            <a:endParaRPr lang="es-CO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467544" y="1700808"/>
            <a:ext cx="561662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 smtClean="0">
                <a:solidFill>
                  <a:srgbClr val="FF0000"/>
                </a:solidFill>
              </a:rPr>
              <a:t>Juan </a:t>
            </a:r>
            <a:r>
              <a:rPr lang="es-CO" sz="2400" dirty="0">
                <a:solidFill>
                  <a:srgbClr val="FF0000"/>
                </a:solidFill>
              </a:rPr>
              <a:t>10: </a:t>
            </a:r>
            <a:r>
              <a:rPr lang="es-CO" sz="2400" dirty="0" smtClean="0">
                <a:solidFill>
                  <a:srgbClr val="FF0000"/>
                </a:solidFill>
              </a:rPr>
              <a:t>14-16; 27</a:t>
            </a:r>
            <a:r>
              <a:rPr lang="es-CO" sz="2400" b="1" dirty="0" smtClean="0"/>
              <a:t>. </a:t>
            </a:r>
            <a:r>
              <a:rPr lang="es-CO" sz="2400" dirty="0" smtClean="0"/>
              <a:t>Yo </a:t>
            </a:r>
            <a:r>
              <a:rPr lang="es-CO" sz="2400" dirty="0"/>
              <a:t>soy el buen pastor; y conozco mis ovejas, y las mías me conocen, </a:t>
            </a:r>
            <a:r>
              <a:rPr lang="es-CO" sz="2400" b="1" baseline="30000" dirty="0" smtClean="0"/>
              <a:t>15 </a:t>
            </a:r>
            <a:r>
              <a:rPr lang="es-CO" sz="2400" dirty="0"/>
              <a:t>así como el Padre me conoce, y yo conozco al Padre; y pongo mi vida por las ovejas.  </a:t>
            </a:r>
            <a:r>
              <a:rPr lang="es-CO" sz="2400" b="1" baseline="30000" dirty="0" smtClean="0"/>
              <a:t>16 </a:t>
            </a:r>
            <a:r>
              <a:rPr lang="es-CO" sz="2400" dirty="0"/>
              <a:t>También tengo otras ovejas que no son de este redil; aquéllas también debo traer, y oirán mi voz; y habrá un rebaño, y un </a:t>
            </a:r>
            <a:r>
              <a:rPr lang="es-CO" sz="2400" dirty="0" smtClean="0"/>
              <a:t>pastor.</a:t>
            </a:r>
            <a:r>
              <a:rPr lang="es-CO" sz="2400" dirty="0"/>
              <a:t> </a:t>
            </a:r>
            <a:r>
              <a:rPr lang="es-CO" sz="2400" dirty="0" smtClean="0"/>
              <a:t>27 Mis </a:t>
            </a:r>
            <a:r>
              <a:rPr lang="es-CO" sz="2400" dirty="0"/>
              <a:t>ovejas oyen mi voz, y yo las conozco, y me siguen</a:t>
            </a:r>
            <a:r>
              <a:rPr lang="es-CO" sz="2400" dirty="0" smtClean="0"/>
              <a:t>,</a:t>
            </a:r>
            <a:r>
              <a:rPr lang="es-CO" sz="2400" b="1" dirty="0"/>
              <a:t> </a:t>
            </a:r>
            <a:endParaRPr lang="es-CO" sz="2400" dirty="0"/>
          </a:p>
          <a:p>
            <a:endParaRPr lang="es-CO" dirty="0"/>
          </a:p>
        </p:txBody>
      </p:sp>
      <p:pic>
        <p:nvPicPr>
          <p:cNvPr id="2050" name="Picture 2" descr="http://trigodedios.blogia.com/upload/20130707010631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844824"/>
            <a:ext cx="2945904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229200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/>
              <a:t> El conoce a sus ovejas por nombre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Juan10:3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. Ellas no sólo conocen su voz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Juan10:4</a:t>
            </a:r>
            <a:r>
              <a:rPr lang="es-CO" dirty="0"/>
              <a:t>), sino que lo conocen a él. El conocimiento induce a la acción. El buen pastor que conoce las ovejas de su rebaño se interesa en forma personal y amante en cada una de ellas</a:t>
            </a:r>
            <a:r>
              <a:rPr lang="es-CO" dirty="0" smtClean="0"/>
              <a:t>.</a:t>
            </a:r>
          </a:p>
          <a:p>
            <a:pPr algn="ctr"/>
            <a:r>
              <a:rPr lang="es-CO" dirty="0" smtClean="0"/>
              <a:t> </a:t>
            </a:r>
            <a:r>
              <a:rPr lang="es-CO" dirty="0"/>
              <a:t>A su vez, las ovejas, conociendo el carácter de su pastor, depositan una confianza implícita en su guardián y le rinden una obediencia amante e incondicional </a:t>
            </a:r>
            <a:r>
              <a:rPr lang="es-CO" dirty="0">
                <a:solidFill>
                  <a:srgbClr val="FF0000"/>
                </a:solidFill>
              </a:rPr>
              <a:t>(DTG 445). </a:t>
            </a:r>
          </a:p>
        </p:txBody>
      </p:sp>
    </p:spTree>
    <p:extLst>
      <p:ext uri="{BB962C8B-B14F-4D97-AF65-F5344CB8AC3E}">
        <p14:creationId xmlns:p14="http://schemas.microsoft.com/office/powerpoint/2010/main" val="135863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93610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b="1" dirty="0"/>
              <a:t>VIII. </a:t>
            </a:r>
            <a:r>
              <a:rPr lang="es-CO" b="1" dirty="0" smtClean="0"/>
              <a:t>JESÚS </a:t>
            </a:r>
            <a:r>
              <a:rPr lang="es-CO" b="1" dirty="0"/>
              <a:t>TIENE A SUS OVEJAS EN SU MANO Y NADIE LAS ARREBATARA</a:t>
            </a:r>
            <a:r>
              <a:rPr lang="es-CO" b="1" dirty="0" smtClean="0"/>
              <a:t>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23528" y="1628800"/>
            <a:ext cx="59401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>
                <a:solidFill>
                  <a:srgbClr val="FF0000"/>
                </a:solidFill>
              </a:rPr>
              <a:t>Juan </a:t>
            </a:r>
            <a:r>
              <a:rPr lang="es-CO" sz="2800" dirty="0">
                <a:solidFill>
                  <a:srgbClr val="FF0000"/>
                </a:solidFill>
              </a:rPr>
              <a:t>10: </a:t>
            </a:r>
            <a:r>
              <a:rPr lang="es-CO" sz="2800" dirty="0" smtClean="0">
                <a:solidFill>
                  <a:srgbClr val="FF0000"/>
                </a:solidFill>
              </a:rPr>
              <a:t>28-29.</a:t>
            </a:r>
            <a:r>
              <a:rPr lang="es-CO" sz="2800" dirty="0" smtClean="0"/>
              <a:t>  «y </a:t>
            </a:r>
            <a:r>
              <a:rPr lang="es-CO" sz="2800" dirty="0"/>
              <a:t>yo les doy vida eterna; y no perecerán jamás, ni nadie las arrebatará de mi </a:t>
            </a:r>
            <a:r>
              <a:rPr lang="es-CO" sz="2800" dirty="0" smtClean="0"/>
              <a:t>mano.</a:t>
            </a:r>
            <a:r>
              <a:rPr lang="es-CO" sz="2800" dirty="0"/>
              <a:t> </a:t>
            </a:r>
            <a:r>
              <a:rPr lang="es-CO" sz="2800" b="1" baseline="30000" dirty="0" smtClean="0"/>
              <a:t>29 </a:t>
            </a:r>
            <a:r>
              <a:rPr lang="es-CO" sz="2800" dirty="0"/>
              <a:t>Mi Padre que me las dio, es mayor que todos, y nadie las puede arrebatar de la mano de mi </a:t>
            </a:r>
            <a:r>
              <a:rPr lang="es-CO" sz="2800" dirty="0" smtClean="0"/>
              <a:t>Padre».</a:t>
            </a:r>
            <a:endParaRPr lang="es-CO" sz="2800" dirty="0"/>
          </a:p>
        </p:txBody>
      </p:sp>
      <p:pic>
        <p:nvPicPr>
          <p:cNvPr id="3074" name="Picture 2" descr="http://ubdavid.org/espanol/el-cielo/graphics/7_safe-in-ha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680" y="1361466"/>
            <a:ext cx="2476500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4317911"/>
            <a:ext cx="9144000" cy="267765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2400" dirty="0"/>
              <a:t>Ni el mismo </a:t>
            </a:r>
            <a:r>
              <a:rPr lang="es-CO" sz="2400" dirty="0" smtClean="0"/>
              <a:t>Satanás nos puede arrebatar de las manos de Cristo.  </a:t>
            </a:r>
            <a:r>
              <a:rPr lang="es-CO" sz="2400" dirty="0"/>
              <a:t>Sólo hay una forma en la que las ovejas pueden ser arrebatadas de la mano del pastor, y es por su propia elección voluntaria. Cuando las ovejas se  apartan, lo hacen voluntariamente, y en ese  caso a nadie </a:t>
            </a:r>
            <a:r>
              <a:rPr lang="es-CO" sz="2400" dirty="0" smtClean="0"/>
              <a:t>puede </a:t>
            </a:r>
            <a:r>
              <a:rPr lang="es-CO" sz="2400" dirty="0"/>
              <a:t>culpar sino así mismas. No pueden culpar a Satanás por su defección, pues aun cuando él puede instigar no puede forzar a los hombres a que apostaten  </a:t>
            </a:r>
            <a:r>
              <a:rPr lang="es-CO" sz="2400" dirty="0">
                <a:solidFill>
                  <a:srgbClr val="FF0000"/>
                </a:solidFill>
              </a:rPr>
              <a:t>(</a:t>
            </a:r>
            <a:r>
              <a:rPr lang="es-CO" sz="2400" dirty="0" smtClean="0">
                <a:solidFill>
                  <a:srgbClr val="FF0000"/>
                </a:solidFill>
              </a:rPr>
              <a:t>Mensajes para los Jóvenes p </a:t>
            </a:r>
            <a:r>
              <a:rPr lang="es-CO" sz="2400" dirty="0">
                <a:solidFill>
                  <a:srgbClr val="FF0000"/>
                </a:solidFill>
              </a:rPr>
              <a:t>65)</a:t>
            </a:r>
            <a:r>
              <a:rPr lang="es-CO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71325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2800" dirty="0" smtClean="0"/>
              <a:t>Estos versículos </a:t>
            </a:r>
            <a:r>
              <a:rPr lang="es-CO" sz="2800" dirty="0"/>
              <a:t>28,29, no </a:t>
            </a:r>
            <a:r>
              <a:rPr lang="es-CO" sz="2800" dirty="0" smtClean="0"/>
              <a:t>apoyan </a:t>
            </a:r>
            <a:r>
              <a:rPr lang="es-CO" sz="2800" dirty="0"/>
              <a:t>la fatal presunción de que una vez que el hombre está </a:t>
            </a:r>
            <a:r>
              <a:rPr lang="es-CO" sz="2800" dirty="0" smtClean="0"/>
              <a:t>bautizado, </a:t>
            </a:r>
            <a:r>
              <a:rPr lang="es-CO" sz="2800" dirty="0"/>
              <a:t>es imposible que se </a:t>
            </a:r>
            <a:r>
              <a:rPr lang="es-CO" sz="2800" dirty="0" smtClean="0"/>
              <a:t>pierda.</a:t>
            </a:r>
          </a:p>
          <a:p>
            <a:pPr marL="0" indent="0" algn="ctr">
              <a:buNone/>
            </a:pPr>
            <a:r>
              <a:rPr lang="es-CO" sz="2800" dirty="0" smtClean="0"/>
              <a:t>No </a:t>
            </a:r>
            <a:r>
              <a:rPr lang="es-CO" sz="2800" dirty="0"/>
              <a:t>hay  nada que impida que las ovejas se descarríen  apartándose del cuidado del pastor, si así lo eligen. </a:t>
            </a:r>
            <a:r>
              <a:rPr lang="es-CO" sz="2800" dirty="0" smtClean="0"/>
              <a:t>Como ejemplo tenemos a Job quien fue </a:t>
            </a:r>
            <a:r>
              <a:rPr lang="es-CO" sz="2800" dirty="0"/>
              <a:t>atacado por Satanás, pero no logró su </a:t>
            </a:r>
            <a:r>
              <a:rPr lang="es-CO" sz="2800" dirty="0" smtClean="0"/>
              <a:t>objetivo de separarlo de Dios.</a:t>
            </a:r>
            <a:endParaRPr lang="es-CO" sz="2800" dirty="0"/>
          </a:p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dirty="0" smtClean="0"/>
              <a:t>Los </a:t>
            </a:r>
            <a:r>
              <a:rPr lang="es-CO" sz="2800" dirty="0"/>
              <a:t>creyentes estamos llamados a reconocer la voz de nuestro Pastor, que nos habla al corazón palabras de amor y de comunión íntima </a:t>
            </a:r>
            <a:r>
              <a:rPr lang="es-CO" sz="2800" dirty="0" smtClean="0"/>
              <a:t>en</a:t>
            </a:r>
          </a:p>
          <a:p>
            <a:pPr marL="0" indent="0" algn="ctr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(Cantares 2: 8;10,11,16)</a:t>
            </a:r>
            <a:r>
              <a:rPr lang="es-CO" sz="2800" dirty="0" smtClean="0"/>
              <a:t>:</a:t>
            </a:r>
            <a:r>
              <a:rPr lang="es-CO" sz="2800" dirty="0"/>
              <a:t> </a:t>
            </a:r>
            <a:endParaRPr lang="es-CO" sz="2800" dirty="0" smtClean="0"/>
          </a:p>
          <a:p>
            <a:pPr marL="0" indent="0" algn="ctr">
              <a:buNone/>
            </a:pPr>
            <a:r>
              <a:rPr lang="es-CO" sz="2800" i="1" dirty="0" smtClean="0"/>
              <a:t>«¡Oíd la </a:t>
            </a:r>
            <a:r>
              <a:rPr lang="es-CO" sz="2800" i="1" dirty="0"/>
              <a:t>voz de mi Amado! Miradlo cómo viene saltando por los montes... Habla mi Amado y me dice: "Levántate, amada mía, preciosa mía, ven a mí. Que ya ha pasado el invierno, han cesado las lluvias y se han ido"... ¡Es tan dulce tu voz, tan hermoso tu rostro... Mi Amado es para mí y yo para Él</a:t>
            </a:r>
            <a:r>
              <a:rPr lang="es-CO" sz="2800" i="1" dirty="0" smtClean="0"/>
              <a:t>»</a:t>
            </a:r>
            <a:r>
              <a:rPr lang="es-CO" sz="2800" dirty="0" smtClean="0"/>
              <a:t>.</a:t>
            </a:r>
            <a:r>
              <a:rPr lang="es-CO" sz="2800" dirty="0"/>
              <a:t> </a:t>
            </a:r>
          </a:p>
          <a:p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257296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  <a:solidFill>
            <a:srgbClr val="00206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chemeClr val="bg1"/>
                </a:solidFill>
              </a:rPr>
              <a:t>Nuestro Bendito Salvador dice: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chemeClr val="bg1"/>
                </a:solidFill>
              </a:rPr>
              <a:t>«</a:t>
            </a:r>
            <a:r>
              <a:rPr lang="es-CO" dirty="0" smtClean="0">
                <a:solidFill>
                  <a:schemeClr val="bg1"/>
                </a:solidFill>
                <a:latin typeface="Agency FB" pitchFamily="34" charset="0"/>
              </a:rPr>
              <a:t>Yo </a:t>
            </a:r>
            <a:r>
              <a:rPr lang="es-CO" dirty="0">
                <a:solidFill>
                  <a:schemeClr val="bg1"/>
                </a:solidFill>
                <a:latin typeface="Agency FB" pitchFamily="34" charset="0"/>
              </a:rPr>
              <a:t>soy la puerta</a:t>
            </a:r>
            <a:r>
              <a:rPr lang="es-CO" dirty="0">
                <a:solidFill>
                  <a:schemeClr val="bg1"/>
                </a:solidFill>
              </a:rPr>
              <a:t>; el que por mí entrare, será salvo; y entrará, y saldrá, y hallará </a:t>
            </a:r>
            <a:r>
              <a:rPr lang="es-CO" dirty="0" smtClean="0">
                <a:solidFill>
                  <a:schemeClr val="bg1"/>
                </a:solidFill>
              </a:rPr>
              <a:t>pastos». </a:t>
            </a:r>
          </a:p>
          <a:p>
            <a:pPr marL="0" indent="0" algn="ctr">
              <a:buNone/>
            </a:pPr>
            <a:endParaRPr lang="es-CO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chemeClr val="bg1"/>
                </a:solidFill>
              </a:rPr>
              <a:t>«</a:t>
            </a:r>
            <a:r>
              <a:rPr lang="es-CO" dirty="0" smtClean="0">
                <a:solidFill>
                  <a:schemeClr val="bg1"/>
                </a:solidFill>
                <a:latin typeface="Agency FB" pitchFamily="34" charset="0"/>
              </a:rPr>
              <a:t>yo </a:t>
            </a:r>
            <a:r>
              <a:rPr lang="es-CO" dirty="0">
                <a:solidFill>
                  <a:schemeClr val="bg1"/>
                </a:solidFill>
                <a:latin typeface="Agency FB" pitchFamily="34" charset="0"/>
              </a:rPr>
              <a:t>he venido para que tengan vida, y para que la tengan en </a:t>
            </a:r>
            <a:r>
              <a:rPr lang="es-CO" dirty="0" smtClean="0">
                <a:solidFill>
                  <a:schemeClr val="bg1"/>
                </a:solidFill>
                <a:latin typeface="Agency FB" pitchFamily="34" charset="0"/>
              </a:rPr>
              <a:t>abundancia»</a:t>
            </a:r>
            <a:r>
              <a:rPr lang="es-CO" dirty="0" smtClean="0">
                <a:solidFill>
                  <a:schemeClr val="bg1"/>
                </a:solidFill>
              </a:rPr>
              <a:t>.</a:t>
            </a:r>
            <a:r>
              <a:rPr lang="es-CO" dirty="0">
                <a:solidFill>
                  <a:schemeClr val="bg1"/>
                </a:solidFill>
              </a:rPr>
              <a:t> </a:t>
            </a:r>
            <a:endParaRPr lang="es-CO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s-CO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chemeClr val="bg1"/>
                </a:solidFill>
              </a:rPr>
              <a:t>«</a:t>
            </a:r>
            <a:r>
              <a:rPr lang="es-CO" dirty="0" smtClean="0">
                <a:solidFill>
                  <a:schemeClr val="bg1"/>
                </a:solidFill>
                <a:latin typeface="Agency FB" pitchFamily="34" charset="0"/>
              </a:rPr>
              <a:t>Yo </a:t>
            </a:r>
            <a:r>
              <a:rPr lang="es-CO" dirty="0">
                <a:solidFill>
                  <a:schemeClr val="bg1"/>
                </a:solidFill>
                <a:latin typeface="Agency FB" pitchFamily="34" charset="0"/>
              </a:rPr>
              <a:t>soy el buen pastor</a:t>
            </a:r>
            <a:r>
              <a:rPr lang="es-CO" dirty="0">
                <a:solidFill>
                  <a:schemeClr val="bg1"/>
                </a:solidFill>
              </a:rPr>
              <a:t>; </a:t>
            </a:r>
            <a:r>
              <a:rPr lang="es-CO" dirty="0">
                <a:solidFill>
                  <a:schemeClr val="bg1"/>
                </a:solidFill>
                <a:latin typeface="Agency FB" pitchFamily="34" charset="0"/>
              </a:rPr>
              <a:t>el buen pastor su vida da por las </a:t>
            </a:r>
            <a:r>
              <a:rPr lang="es-CO" dirty="0" smtClean="0">
                <a:solidFill>
                  <a:schemeClr val="bg1"/>
                </a:solidFill>
                <a:latin typeface="Agency FB" pitchFamily="34" charset="0"/>
              </a:rPr>
              <a:t>ovejas</a:t>
            </a:r>
            <a:r>
              <a:rPr lang="es-CO" dirty="0" smtClean="0">
                <a:solidFill>
                  <a:schemeClr val="bg1"/>
                </a:solidFill>
              </a:rPr>
              <a:t>»</a:t>
            </a:r>
            <a:endParaRPr lang="es-CO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7858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1"/>
            <a:ext cx="4618856" cy="2520279"/>
          </a:xfrm>
          <a:blipFill>
            <a:blip r:embed="rId2"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Nuestros </a:t>
            </a:r>
            <a:r>
              <a:rPr lang="es-CO" dirty="0"/>
              <a:t>poetas han desarrollado muchas veces el tema de Jesucristo, Buen Pastor, en sus poesías. </a:t>
            </a:r>
          </a:p>
        </p:txBody>
      </p:sp>
      <p:pic>
        <p:nvPicPr>
          <p:cNvPr id="4" name="Picture 2" descr="https://encrypted-tbn1.gstatic.com/images?q=tbn:ANd9GcQMJOyxEHBNmfbsIJljBILhXpu_WaQNa_JKFg7oYYr0xewotBmRfA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0"/>
            <a:ext cx="3751383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07504" y="3068960"/>
            <a:ext cx="8935959" cy="3785652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A veces subrayan la idea de la oveja cargada sobre sus hombros, </a:t>
            </a:r>
            <a:r>
              <a:rPr lang="es-CO" sz="2400" dirty="0" smtClean="0"/>
              <a:t>quizá herida por el trajinar del camino, o lastimada por otra oveja que se creía más vigorosa, como el hermano mayor de la parábola del hijo prodigo.</a:t>
            </a:r>
          </a:p>
          <a:p>
            <a:pPr algn="ctr"/>
            <a:r>
              <a:rPr lang="es-CO" sz="2400" dirty="0"/>
              <a:t>O</a:t>
            </a:r>
            <a:r>
              <a:rPr lang="es-CO" sz="2400" dirty="0" smtClean="0"/>
              <a:t>tra de las imágenes dibujada por los pintores es </a:t>
            </a:r>
            <a:r>
              <a:rPr lang="es-CO" sz="2400" dirty="0"/>
              <a:t>la de los silbos amorosos con que nos </a:t>
            </a:r>
            <a:r>
              <a:rPr lang="es-CO" sz="2400" dirty="0" smtClean="0"/>
              <a:t>llama, el cual se menciona en </a:t>
            </a:r>
            <a:r>
              <a:rPr lang="es-CO" sz="2400" dirty="0" smtClean="0">
                <a:solidFill>
                  <a:srgbClr val="FF0000"/>
                </a:solidFill>
              </a:rPr>
              <a:t>(1Rey. 19:11,12). </a:t>
            </a:r>
            <a:r>
              <a:rPr lang="es-CO" sz="2400" dirty="0"/>
              <a:t>E</a:t>
            </a:r>
            <a:r>
              <a:rPr lang="es-CO" sz="2400" dirty="0" smtClean="0"/>
              <a:t>l </a:t>
            </a:r>
            <a:r>
              <a:rPr lang="es-CO" sz="2400" dirty="0"/>
              <a:t>cuidado del pastor sobre sus ovejas, la protección y la </a:t>
            </a:r>
            <a:r>
              <a:rPr lang="es-CO" sz="2400" dirty="0" smtClean="0"/>
              <a:t>alimentación con que nos cuida, no tiene límites,  </a:t>
            </a:r>
            <a:r>
              <a:rPr lang="es-CO" sz="2400" dirty="0"/>
              <a:t>sin que falte la paradoja de que Jesús es al mismo tiempo el Pastor y el pasto (el alimento que se nos ofrece). </a:t>
            </a:r>
          </a:p>
        </p:txBody>
      </p:sp>
    </p:spTree>
    <p:extLst>
      <p:ext uri="{BB962C8B-B14F-4D97-AF65-F5344CB8AC3E}">
        <p14:creationId xmlns:p14="http://schemas.microsoft.com/office/powerpoint/2010/main" val="388075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 aquí una </a:t>
            </a:r>
            <a:r>
              <a:rPr lang="es-CO" dirty="0"/>
              <a:t>pequeña selección entre las más hermosas </a:t>
            </a:r>
            <a:r>
              <a:rPr lang="es-CO" dirty="0" smtClean="0"/>
              <a:t>poesías de </a:t>
            </a:r>
            <a:r>
              <a:rPr lang="es-CO" dirty="0"/>
              <a:t>nuestro siglo de </a:t>
            </a:r>
            <a:r>
              <a:rPr lang="es-CO" dirty="0" smtClean="0"/>
              <a:t>oro referentes al Buen Pastor:</a:t>
            </a:r>
            <a:endParaRPr lang="es-CO" dirty="0"/>
          </a:p>
          <a:p>
            <a:endParaRPr lang="es-CO" dirty="0" smtClean="0"/>
          </a:p>
          <a:p>
            <a:pPr marL="0" indent="0" algn="r">
              <a:buNone/>
            </a:pPr>
            <a:r>
              <a:rPr lang="es-CO" dirty="0" smtClean="0"/>
              <a:t>Pastor</a:t>
            </a:r>
            <a:r>
              <a:rPr lang="es-CO" dirty="0"/>
              <a:t>, que con tus silbos amorosos</a:t>
            </a:r>
          </a:p>
          <a:p>
            <a:pPr marL="0" indent="0" algn="r">
              <a:buNone/>
            </a:pPr>
            <a:r>
              <a:rPr lang="es-CO" dirty="0"/>
              <a:t>me despertaste del profundo sueño,</a:t>
            </a:r>
          </a:p>
          <a:p>
            <a:pPr marL="0" indent="0" algn="r">
              <a:buNone/>
            </a:pPr>
            <a:r>
              <a:rPr lang="es-CO" dirty="0"/>
              <a:t>Tú me hiciste cayado de ese leño</a:t>
            </a:r>
          </a:p>
          <a:p>
            <a:pPr marL="0" indent="0" algn="r">
              <a:buNone/>
            </a:pPr>
            <a:r>
              <a:rPr lang="es-CO" dirty="0"/>
              <a:t>en que tiendes tus brazos poderosos.</a:t>
            </a:r>
          </a:p>
          <a:p>
            <a:pPr marL="0" indent="0">
              <a:buNone/>
            </a:pPr>
            <a:r>
              <a:rPr lang="es-CO" dirty="0"/>
              <a:t>Vuelve los ojos a mi fe, piadosos,</a:t>
            </a:r>
          </a:p>
          <a:p>
            <a:pPr marL="0" indent="0">
              <a:buNone/>
            </a:pPr>
            <a:r>
              <a:rPr lang="es-CO" dirty="0"/>
              <a:t>pues te confieso por mi amor y dueño</a:t>
            </a:r>
          </a:p>
          <a:p>
            <a:pPr marL="0" indent="0">
              <a:buNone/>
            </a:pPr>
            <a:r>
              <a:rPr lang="es-CO" dirty="0"/>
              <a:t>y la palabra de seguir empeño</a:t>
            </a:r>
          </a:p>
          <a:p>
            <a:pPr marL="0" indent="0">
              <a:buNone/>
            </a:pPr>
            <a:r>
              <a:rPr lang="es-CO" dirty="0"/>
              <a:t>tus dulces silbos y tus pies hermosos.</a:t>
            </a:r>
          </a:p>
          <a:p>
            <a:pPr marL="0" indent="0">
              <a:buNone/>
            </a:pPr>
            <a:r>
              <a:rPr lang="es-CO" dirty="0"/>
              <a:t>¡Oye, Pastor, que por amores mueres!</a:t>
            </a:r>
          </a:p>
          <a:p>
            <a:pPr marL="0" indent="0">
              <a:buNone/>
            </a:pPr>
            <a:r>
              <a:rPr lang="es-CO" dirty="0"/>
              <a:t>No te espante el rigor de mis pecados.</a:t>
            </a:r>
          </a:p>
          <a:p>
            <a:pPr marL="0" indent="0" algn="r">
              <a:buNone/>
            </a:pPr>
            <a:r>
              <a:rPr lang="es-CO" dirty="0"/>
              <a:t>Pues tan amigo de rendidos eres,</a:t>
            </a:r>
          </a:p>
          <a:p>
            <a:pPr marL="0" indent="0" algn="r">
              <a:buNone/>
            </a:pPr>
            <a:r>
              <a:rPr lang="es-CO" dirty="0"/>
              <a:t>espera, pues, y escucha mis pecados.</a:t>
            </a:r>
          </a:p>
          <a:p>
            <a:pPr marL="0" indent="0" algn="r">
              <a:buNone/>
            </a:pPr>
            <a:r>
              <a:rPr lang="es-CO" dirty="0"/>
              <a:t>Pero, ¿cómo te digo que me esperes</a:t>
            </a:r>
          </a:p>
          <a:p>
            <a:pPr marL="0" indent="0" algn="r">
              <a:buNone/>
            </a:pPr>
            <a:r>
              <a:rPr lang="es-CO" dirty="0"/>
              <a:t>si estás, para esperar, los pies clavados?</a:t>
            </a:r>
          </a:p>
          <a:p>
            <a:pPr marL="0" indent="0" algn="r">
              <a:buNone/>
            </a:pPr>
            <a:r>
              <a:rPr lang="es-CO" dirty="0"/>
              <a:t>(Félix Lope de Vega)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080227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435280" cy="43204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2800" b="1" dirty="0"/>
              <a:t>CONCLUSIÓN</a:t>
            </a:r>
            <a:r>
              <a:rPr lang="es-CO" sz="2800" b="1" dirty="0" smtClean="0"/>
              <a:t>:</a:t>
            </a:r>
            <a:endParaRPr lang="es-CO" sz="2800" dirty="0"/>
          </a:p>
        </p:txBody>
      </p:sp>
      <p:sp>
        <p:nvSpPr>
          <p:cNvPr id="4" name="3 Rectángulo"/>
          <p:cNvSpPr/>
          <p:nvPr/>
        </p:nvSpPr>
        <p:spPr>
          <a:xfrm>
            <a:off x="0" y="1052736"/>
            <a:ext cx="9144000" cy="6001643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Que triste es cuando la gente responde negativamente al amor de Cristo, que hasta hiso brotar lágrimas de sus ojos diciendo: ¡</a:t>
            </a:r>
            <a:r>
              <a:rPr lang="es-CO" sz="2400" dirty="0">
                <a:latin typeface="Agency FB" pitchFamily="34" charset="0"/>
              </a:rPr>
              <a:t>Jerusalén, Jerusalén, que matas a los profetas, y apedreas a los que te son enviados! ¡Cuántas veces quise juntar a tus hijos, como la gallina junta sus polluelos debajo de las alas, y no quisiste</a:t>
            </a:r>
            <a:r>
              <a:rPr lang="es-CO" sz="2400" dirty="0"/>
              <a:t>! </a:t>
            </a:r>
            <a:r>
              <a:rPr lang="es-CO" sz="2400" dirty="0">
                <a:solidFill>
                  <a:srgbClr val="FF0000"/>
                </a:solidFill>
              </a:rPr>
              <a:t>(Mat.23:37). </a:t>
            </a:r>
          </a:p>
          <a:p>
            <a:pPr algn="ctr"/>
            <a:endParaRPr lang="es-CO" sz="2400" dirty="0" smtClean="0"/>
          </a:p>
          <a:p>
            <a:pPr algn="ctr"/>
            <a:r>
              <a:rPr lang="es-CO" sz="2400" dirty="0" smtClean="0"/>
              <a:t>Aun </a:t>
            </a:r>
            <a:r>
              <a:rPr lang="es-CO" sz="2400" dirty="0"/>
              <a:t>presentándose como el  BUEN PASTOR, la gente respondió así: </a:t>
            </a:r>
          </a:p>
          <a:p>
            <a:r>
              <a:rPr lang="es-CO" sz="2400" dirty="0"/>
              <a:t>1.  «</a:t>
            </a:r>
            <a:r>
              <a:rPr lang="es-CO" sz="2400" dirty="0">
                <a:latin typeface="Agency FB" pitchFamily="34" charset="0"/>
              </a:rPr>
              <a:t>Demonio tiene, y está fuera de sí; ¿por qué le oís</a:t>
            </a:r>
            <a:r>
              <a:rPr lang="es-CO" sz="2400" dirty="0"/>
              <a:t>?». </a:t>
            </a:r>
            <a:r>
              <a:rPr lang="es-CO" sz="2400" dirty="0">
                <a:solidFill>
                  <a:srgbClr val="FF0000"/>
                </a:solidFill>
              </a:rPr>
              <a:t>(Juan 10:20) </a:t>
            </a:r>
          </a:p>
          <a:p>
            <a:r>
              <a:rPr lang="es-CO" sz="2400" dirty="0"/>
              <a:t>2.  ¡</a:t>
            </a:r>
            <a:r>
              <a:rPr lang="es-CO" sz="2400" dirty="0">
                <a:latin typeface="Agency FB" pitchFamily="34" charset="0"/>
              </a:rPr>
              <a:t>Entonces los judíos volvieron a tomar piedras para apedrearle</a:t>
            </a:r>
            <a:r>
              <a:rPr lang="es-CO" sz="2400" dirty="0"/>
              <a:t>! </a:t>
            </a:r>
            <a:r>
              <a:rPr lang="es-CO" sz="2400" dirty="0">
                <a:solidFill>
                  <a:srgbClr val="FF0000"/>
                </a:solidFill>
              </a:rPr>
              <a:t>(Juan 10: 31). </a:t>
            </a:r>
          </a:p>
          <a:p>
            <a:pPr algn="ctr"/>
            <a:r>
              <a:rPr lang="es-CO" sz="2400" dirty="0"/>
              <a:t> Pero a pesar de este rechazo de los que Él había venido a salvar, respondía: «</a:t>
            </a:r>
            <a:r>
              <a:rPr lang="es-CO" sz="2400" b="1" dirty="0"/>
              <a:t>Padre</a:t>
            </a:r>
            <a:r>
              <a:rPr lang="es-CO" sz="2400" dirty="0"/>
              <a:t>, </a:t>
            </a:r>
            <a:r>
              <a:rPr lang="es-CO" sz="2400" b="1" dirty="0"/>
              <a:t>perdónalos</a:t>
            </a:r>
            <a:r>
              <a:rPr lang="es-CO" sz="2400" dirty="0"/>
              <a:t>, porque no saben lo que hacen</a:t>
            </a:r>
            <a:r>
              <a:rPr lang="es-CO" sz="2400" dirty="0" smtClean="0"/>
              <a:t>»</a:t>
            </a:r>
          </a:p>
          <a:p>
            <a:pPr algn="ctr"/>
            <a:r>
              <a:rPr lang="es-CO" sz="2400" dirty="0" smtClean="0"/>
              <a:t> </a:t>
            </a:r>
            <a:r>
              <a:rPr lang="es-CO" sz="2400" dirty="0">
                <a:solidFill>
                  <a:srgbClr val="FF0000"/>
                </a:solidFill>
              </a:rPr>
              <a:t>(Lucas 23: 34).</a:t>
            </a:r>
          </a:p>
          <a:p>
            <a:endParaRPr lang="es-CO" sz="2400" dirty="0">
              <a:solidFill>
                <a:srgbClr val="FF0000"/>
              </a:solidFill>
            </a:endParaRPr>
          </a:p>
          <a:p>
            <a:pPr algn="ctr"/>
            <a:r>
              <a:rPr lang="es-CO" sz="2400" dirty="0"/>
              <a:t>La pregunta es: ¿qué respuesta darás tu al buen pastor</a:t>
            </a:r>
            <a:r>
              <a:rPr lang="es-CO" sz="2400" dirty="0" smtClean="0"/>
              <a:t>? </a:t>
            </a:r>
          </a:p>
          <a:p>
            <a:pPr algn="ctr"/>
            <a:r>
              <a:rPr lang="es-CO" sz="2400" dirty="0" smtClean="0"/>
              <a:t>Te invito para que lo escojas a Él como el Pastor de </a:t>
            </a:r>
            <a:r>
              <a:rPr lang="es-CO" sz="2400" smtClean="0"/>
              <a:t>tu viva. </a:t>
            </a:r>
            <a:r>
              <a:rPr lang="es-CO" sz="2400" dirty="0" smtClean="0"/>
              <a:t>Que Dios te bendiga. Amen.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198968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1621</Words>
  <Application>Microsoft Office PowerPoint</Application>
  <PresentationFormat>Presentación en pantalla (4:3)</PresentationFormat>
  <Paragraphs>104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Tema de Office</vt:lpstr>
      <vt:lpstr>Jesús EL BUEN PASTOR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JESUS EL BUEN PASTOR</dc:title>
  <dc:creator>FAMILIA FIERRO CH</dc:creator>
  <cp:lastModifiedBy>FAMILIA FIERRO CH</cp:lastModifiedBy>
  <cp:revision>77</cp:revision>
  <dcterms:created xsi:type="dcterms:W3CDTF">2012-11-12T02:31:43Z</dcterms:created>
  <dcterms:modified xsi:type="dcterms:W3CDTF">2013-11-05T22:58:37Z</dcterms:modified>
</cp:coreProperties>
</file>